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11091806" r:id="rId2"/>
    <p:sldId id="11091805" r:id="rId3"/>
    <p:sldId id="11091842" r:id="rId4"/>
    <p:sldId id="4873" r:id="rId5"/>
    <p:sldId id="4001" r:id="rId6"/>
    <p:sldId id="11091825" r:id="rId7"/>
    <p:sldId id="11091828" r:id="rId8"/>
    <p:sldId id="11091829" r:id="rId9"/>
    <p:sldId id="11091838" r:id="rId10"/>
    <p:sldId id="11091839" r:id="rId11"/>
    <p:sldId id="11091840" r:id="rId12"/>
    <p:sldId id="11091843" r:id="rId13"/>
    <p:sldId id="11091809" r:id="rId14"/>
    <p:sldId id="4712" r:id="rId15"/>
    <p:sldId id="11091810" r:id="rId16"/>
    <p:sldId id="4515" r:id="rId17"/>
    <p:sldId id="2507" r:id="rId18"/>
    <p:sldId id="11091808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3" autoAdjust="0"/>
    <p:restoredTop sz="89019"/>
  </p:normalViewPr>
  <p:slideViewPr>
    <p:cSldViewPr snapToGrid="0">
      <p:cViewPr varScale="1">
        <p:scale>
          <a:sx n="133" d="100"/>
          <a:sy n="133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6700" algn="just">
              <a:lnSpc>
                <a:spcPct val="150000"/>
              </a:lnSpc>
            </a:pPr>
            <a:r>
              <a:rPr lang="zh-CN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华为云上获得</a:t>
            </a:r>
            <a:r>
              <a:rPr lang="en-US" altLang="zh-CN" sz="1200" kern="100" dirty="0" err="1">
                <a:effectLst/>
                <a:latin typeface="+mn-ea"/>
                <a:ea typeface="+mn-ea"/>
                <a:cs typeface="Times New Roman" panose="02020603050405020304" pitchFamily="18" charset="0"/>
              </a:rPr>
              <a:t>BearPi</a:t>
            </a:r>
            <a:r>
              <a:rPr lang="zh-CN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设备的上行</a:t>
            </a:r>
            <a:r>
              <a:rPr lang="en-US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NFC</a:t>
            </a:r>
            <a:r>
              <a:rPr lang="zh-CN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数据后，需要将其流转至进行显示的显示终端。这一点可以通过华为云上</a:t>
            </a:r>
            <a:r>
              <a:rPr lang="en-US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IOTDA</a:t>
            </a:r>
            <a:r>
              <a:rPr lang="zh-CN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中的</a:t>
            </a:r>
            <a:r>
              <a:rPr lang="en-US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M2M</a:t>
            </a:r>
            <a:r>
              <a:rPr lang="zh-CN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操作来进行实现。</a:t>
            </a:r>
          </a:p>
          <a:p>
            <a:pPr indent="266700" algn="just">
              <a:lnSpc>
                <a:spcPct val="150000"/>
              </a:lnSpc>
            </a:pPr>
            <a:r>
              <a:rPr lang="zh-CN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对堡垒机对应的</a:t>
            </a:r>
            <a:r>
              <a:rPr lang="en-US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Product</a:t>
            </a:r>
            <a:r>
              <a:rPr lang="zh-CN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创建自定义</a:t>
            </a:r>
            <a:r>
              <a:rPr lang="en-US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Topic</a:t>
            </a:r>
            <a:r>
              <a:rPr lang="zh-CN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/user/up</a:t>
            </a:r>
            <a:r>
              <a:rPr lang="zh-CN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后，该</a:t>
            </a:r>
            <a:r>
              <a:rPr lang="en-US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Topic</a:t>
            </a:r>
            <a:r>
              <a:rPr lang="zh-CN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同时具有发布和订阅的权限。在显示终端</a:t>
            </a:r>
            <a:r>
              <a:rPr lang="en-US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Subscribe</a:t>
            </a:r>
            <a:r>
              <a:rPr lang="zh-CN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该</a:t>
            </a:r>
            <a:r>
              <a:rPr lang="en-US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Topic</a:t>
            </a:r>
            <a:r>
              <a:rPr lang="zh-CN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后，作为堡垒机的</a:t>
            </a:r>
            <a:r>
              <a:rPr lang="en-US" altLang="zh-CN" sz="1200" kern="100" dirty="0" err="1">
                <a:effectLst/>
                <a:latin typeface="+mn-ea"/>
                <a:ea typeface="+mn-ea"/>
                <a:cs typeface="Times New Roman" panose="02020603050405020304" pitchFamily="18" charset="0"/>
              </a:rPr>
              <a:t>BearPi</a:t>
            </a:r>
            <a:r>
              <a:rPr lang="zh-CN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向该</a:t>
            </a:r>
            <a:r>
              <a:rPr lang="en-US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Topic</a:t>
            </a:r>
            <a:r>
              <a:rPr lang="zh-CN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中写入数据。此时，订阅了该</a:t>
            </a:r>
            <a:r>
              <a:rPr lang="en-US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Topic</a:t>
            </a:r>
            <a:r>
              <a:rPr lang="zh-CN" altLang="zh-CN" sz="12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的显示终端即可收到相关的数据信息。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614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小程序端在连接云平台后，监听消息并解析自定义格式的消息字符串（包括以“</a:t>
            </a:r>
            <a:r>
              <a:rPr lang="en-US" altLang="zh-CN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/”</a:t>
            </a:r>
            <a:r>
              <a:rPr lang="zh-CN" altLang="en-US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分隔的如下数据：物流</a:t>
            </a:r>
            <a:r>
              <a:rPr lang="en-US" altLang="zh-CN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id，</a:t>
            </a:r>
            <a:r>
              <a:rPr lang="zh-CN" altLang="en-US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地区号，货架号，层号，区域号，姓名，手机号，到货时间，详细信息）。如果已经接收过来自该快递的位置消息，则更新位置，否则在维护位置信息的队列中插入该快递信息，随后渲染至查询页面。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245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32642-1E4E-4C87-81B9-DABE838FF3F2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B3BA-2B97-4BD3-A720-5AE365FB70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32642-1E4E-4C87-81B9-DABE838FF3F2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4B3BA-2B97-4BD3-A720-5AE365FB70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5" Type="http://schemas.openxmlformats.org/officeDocument/2006/relationships/image" Target="../media/image1.jpe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1.jpe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374058" y="888816"/>
            <a:ext cx="11443885" cy="5080368"/>
          </a:xfrm>
          <a:custGeom>
            <a:avLst/>
            <a:gdLst>
              <a:gd name="connsiteX0" fmla="*/ 422989 w 9635319"/>
              <a:gd name="connsiteY0" fmla="*/ 3395305 h 4277478"/>
              <a:gd name="connsiteX1" fmla="*/ 305600 w 9635319"/>
              <a:gd name="connsiteY1" fmla="*/ 3512694 h 4277478"/>
              <a:gd name="connsiteX2" fmla="*/ 422989 w 9635319"/>
              <a:gd name="connsiteY2" fmla="*/ 3630083 h 4277478"/>
              <a:gd name="connsiteX3" fmla="*/ 540378 w 9635319"/>
              <a:gd name="connsiteY3" fmla="*/ 3512694 h 4277478"/>
              <a:gd name="connsiteX4" fmla="*/ 422989 w 9635319"/>
              <a:gd name="connsiteY4" fmla="*/ 3395305 h 4277478"/>
              <a:gd name="connsiteX5" fmla="*/ 422989 w 9635319"/>
              <a:gd name="connsiteY5" fmla="*/ 2456879 h 4277478"/>
              <a:gd name="connsiteX6" fmla="*/ 305600 w 9635319"/>
              <a:gd name="connsiteY6" fmla="*/ 2574268 h 4277478"/>
              <a:gd name="connsiteX7" fmla="*/ 422989 w 9635319"/>
              <a:gd name="connsiteY7" fmla="*/ 2691657 h 4277478"/>
              <a:gd name="connsiteX8" fmla="*/ 540378 w 9635319"/>
              <a:gd name="connsiteY8" fmla="*/ 2574268 h 4277478"/>
              <a:gd name="connsiteX9" fmla="*/ 422989 w 9635319"/>
              <a:gd name="connsiteY9" fmla="*/ 2456879 h 4277478"/>
              <a:gd name="connsiteX10" fmla="*/ 422989 w 9635319"/>
              <a:gd name="connsiteY10" fmla="*/ 1518452 h 4277478"/>
              <a:gd name="connsiteX11" fmla="*/ 305600 w 9635319"/>
              <a:gd name="connsiteY11" fmla="*/ 1635841 h 4277478"/>
              <a:gd name="connsiteX12" fmla="*/ 422989 w 9635319"/>
              <a:gd name="connsiteY12" fmla="*/ 1753230 h 4277478"/>
              <a:gd name="connsiteX13" fmla="*/ 540378 w 9635319"/>
              <a:gd name="connsiteY13" fmla="*/ 1635841 h 4277478"/>
              <a:gd name="connsiteX14" fmla="*/ 422989 w 9635319"/>
              <a:gd name="connsiteY14" fmla="*/ 1518452 h 4277478"/>
              <a:gd name="connsiteX15" fmla="*/ 422989 w 9635319"/>
              <a:gd name="connsiteY15" fmla="*/ 580025 h 4277478"/>
              <a:gd name="connsiteX16" fmla="*/ 305600 w 9635319"/>
              <a:gd name="connsiteY16" fmla="*/ 697414 h 4277478"/>
              <a:gd name="connsiteX17" fmla="*/ 422989 w 9635319"/>
              <a:gd name="connsiteY17" fmla="*/ 814803 h 4277478"/>
              <a:gd name="connsiteX18" fmla="*/ 540378 w 9635319"/>
              <a:gd name="connsiteY18" fmla="*/ 697414 h 4277478"/>
              <a:gd name="connsiteX19" fmla="*/ 422989 w 9635319"/>
              <a:gd name="connsiteY19" fmla="*/ 580025 h 4277478"/>
              <a:gd name="connsiteX20" fmla="*/ 0 w 9635319"/>
              <a:gd name="connsiteY20" fmla="*/ 0 h 4277478"/>
              <a:gd name="connsiteX21" fmla="*/ 9635319 w 9635319"/>
              <a:gd name="connsiteY21" fmla="*/ 0 h 4277478"/>
              <a:gd name="connsiteX22" fmla="*/ 9635319 w 9635319"/>
              <a:gd name="connsiteY22" fmla="*/ 4277478 h 4277478"/>
              <a:gd name="connsiteX23" fmla="*/ 0 w 9635319"/>
              <a:gd name="connsiteY23" fmla="*/ 4277478 h 427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35319" h="4277478">
                <a:moveTo>
                  <a:pt x="422989" y="3395305"/>
                </a:moveTo>
                <a:cubicBezTo>
                  <a:pt x="358157" y="3395305"/>
                  <a:pt x="305600" y="3447862"/>
                  <a:pt x="305600" y="3512694"/>
                </a:cubicBezTo>
                <a:cubicBezTo>
                  <a:pt x="305600" y="3577526"/>
                  <a:pt x="358157" y="3630083"/>
                  <a:pt x="422989" y="3630083"/>
                </a:cubicBezTo>
                <a:cubicBezTo>
                  <a:pt x="487821" y="3630083"/>
                  <a:pt x="540378" y="3577526"/>
                  <a:pt x="540378" y="3512694"/>
                </a:cubicBezTo>
                <a:cubicBezTo>
                  <a:pt x="540378" y="3447862"/>
                  <a:pt x="487821" y="3395305"/>
                  <a:pt x="422989" y="3395305"/>
                </a:cubicBezTo>
                <a:close/>
                <a:moveTo>
                  <a:pt x="422989" y="2456879"/>
                </a:moveTo>
                <a:cubicBezTo>
                  <a:pt x="358157" y="2456879"/>
                  <a:pt x="305600" y="2509436"/>
                  <a:pt x="305600" y="2574268"/>
                </a:cubicBezTo>
                <a:cubicBezTo>
                  <a:pt x="305600" y="2639100"/>
                  <a:pt x="358157" y="2691657"/>
                  <a:pt x="422989" y="2691657"/>
                </a:cubicBezTo>
                <a:cubicBezTo>
                  <a:pt x="487821" y="2691657"/>
                  <a:pt x="540378" y="2639100"/>
                  <a:pt x="540378" y="2574268"/>
                </a:cubicBezTo>
                <a:cubicBezTo>
                  <a:pt x="540378" y="2509436"/>
                  <a:pt x="487821" y="2456879"/>
                  <a:pt x="422989" y="2456879"/>
                </a:cubicBezTo>
                <a:close/>
                <a:moveTo>
                  <a:pt x="422989" y="1518452"/>
                </a:moveTo>
                <a:cubicBezTo>
                  <a:pt x="358157" y="1518452"/>
                  <a:pt x="305600" y="1571009"/>
                  <a:pt x="305600" y="1635841"/>
                </a:cubicBezTo>
                <a:cubicBezTo>
                  <a:pt x="305600" y="1700673"/>
                  <a:pt x="358157" y="1753230"/>
                  <a:pt x="422989" y="1753230"/>
                </a:cubicBezTo>
                <a:cubicBezTo>
                  <a:pt x="487821" y="1753230"/>
                  <a:pt x="540378" y="1700673"/>
                  <a:pt x="540378" y="1635841"/>
                </a:cubicBezTo>
                <a:cubicBezTo>
                  <a:pt x="540378" y="1571009"/>
                  <a:pt x="487821" y="1518452"/>
                  <a:pt x="422989" y="1518452"/>
                </a:cubicBezTo>
                <a:close/>
                <a:moveTo>
                  <a:pt x="422989" y="580025"/>
                </a:moveTo>
                <a:cubicBezTo>
                  <a:pt x="358157" y="580025"/>
                  <a:pt x="305600" y="632582"/>
                  <a:pt x="305600" y="697414"/>
                </a:cubicBezTo>
                <a:cubicBezTo>
                  <a:pt x="305600" y="762246"/>
                  <a:pt x="358157" y="814803"/>
                  <a:pt x="422989" y="814803"/>
                </a:cubicBezTo>
                <a:cubicBezTo>
                  <a:pt x="487821" y="814803"/>
                  <a:pt x="540378" y="762246"/>
                  <a:pt x="540378" y="697414"/>
                </a:cubicBezTo>
                <a:cubicBezTo>
                  <a:pt x="540378" y="632582"/>
                  <a:pt x="487821" y="580025"/>
                  <a:pt x="422989" y="580025"/>
                </a:cubicBezTo>
                <a:close/>
                <a:moveTo>
                  <a:pt x="0" y="0"/>
                </a:moveTo>
                <a:lnTo>
                  <a:pt x="9635319" y="0"/>
                </a:lnTo>
                <a:lnTo>
                  <a:pt x="9635319" y="4277478"/>
                </a:lnTo>
                <a:lnTo>
                  <a:pt x="0" y="4277478"/>
                </a:lnTo>
                <a:close/>
              </a:path>
            </a:pathLst>
          </a:custGeom>
          <a:gradFill flip="none" rotWithShape="1">
            <a:gsLst>
              <a:gs pos="0">
                <a:srgbClr val="D1DEE5">
                  <a:alpha val="50000"/>
                </a:srgbClr>
              </a:gs>
              <a:gs pos="100000">
                <a:srgbClr val="D1DEE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92860" y="2237740"/>
            <a:ext cx="102482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七月十八日第四次项目报告</a:t>
            </a:r>
          </a:p>
        </p:txBody>
      </p:sp>
      <p:sp>
        <p:nvSpPr>
          <p:cNvPr id="31" name="矩形 30"/>
          <p:cNvSpPr/>
          <p:nvPr/>
        </p:nvSpPr>
        <p:spPr>
          <a:xfrm>
            <a:off x="2346624" y="3415194"/>
            <a:ext cx="7498753" cy="7835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软件工程实践项目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组员：姜嘉祺</a:t>
            </a:r>
            <a:r>
              <a:rPr lang="en-US" altLang="zh-CN" sz="140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 </a:t>
            </a:r>
            <a:r>
              <a:rPr lang="zh-CN" altLang="en-US" sz="140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贺云航</a:t>
            </a:r>
            <a:r>
              <a:rPr lang="en-US" altLang="zh-CN" sz="140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 </a:t>
            </a:r>
            <a:r>
              <a:rPr lang="zh-CN" altLang="en-US" sz="140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王雪飞</a:t>
            </a:r>
            <a:r>
              <a:rPr lang="en-US" altLang="zh-CN" sz="140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 </a:t>
            </a:r>
            <a:r>
              <a:rPr lang="zh-CN" altLang="en-US" sz="140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林童奕凡</a:t>
            </a:r>
            <a:r>
              <a:rPr lang="en-US" altLang="zh-CN" sz="140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 </a:t>
            </a:r>
            <a:r>
              <a:rPr lang="zh-CN" altLang="en-US" sz="140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杨鸣谦</a:t>
            </a:r>
          </a:p>
        </p:txBody>
      </p:sp>
      <p:sp>
        <p:nvSpPr>
          <p:cNvPr id="32" name="矩形: 圆角 31"/>
          <p:cNvSpPr/>
          <p:nvPr/>
        </p:nvSpPr>
        <p:spPr>
          <a:xfrm>
            <a:off x="4858120" y="4664025"/>
            <a:ext cx="2475761" cy="428625"/>
          </a:xfrm>
          <a:prstGeom prst="roundRect">
            <a:avLst/>
          </a:prstGeom>
          <a:noFill/>
          <a:ln>
            <a:solidFill>
              <a:srgbClr val="1212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汇报人：林童奕凡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工作汇报</a:t>
            </a:r>
          </a:p>
        </p:txBody>
      </p:sp>
      <p:sp>
        <p:nvSpPr>
          <p:cNvPr id="13" name="文本框 1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909144" y="1377782"/>
            <a:ext cx="8373712" cy="1344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       另外基于</a:t>
            </a:r>
            <a:r>
              <a:rPr lang="en" altLang="zh-CN" sz="20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MySQL</a:t>
            </a:r>
            <a:r>
              <a:rPr lang="zh-CN" altLang="en" sz="20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" altLang="zh-CN" sz="2000" dirty="0" err="1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SpringBoot</a:t>
            </a:r>
            <a:r>
              <a:rPr lang="zh-CN" altLang="en" sz="20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" altLang="zh-CN" sz="20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Vue</a:t>
            </a:r>
            <a:r>
              <a:rPr lang="zh-CN" altLang="en-US" sz="20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开发了</a:t>
            </a:r>
            <a:r>
              <a:rPr lang="en" altLang="zh-CN" sz="20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Web</a:t>
            </a:r>
            <a:r>
              <a:rPr lang="zh-CN" altLang="en-US" sz="20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端。</a:t>
            </a:r>
            <a:r>
              <a:rPr lang="en" altLang="zh-CN" sz="20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Web</a:t>
            </a:r>
            <a:r>
              <a:rPr lang="zh-CN" altLang="en-US" sz="20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端更偏向于管理员查看管理数据，但同样可以供用户注册登录，注册需要使用邮箱并进行验证，密码通过</a:t>
            </a:r>
            <a:r>
              <a:rPr lang="en" altLang="zh-CN" sz="20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md5</a:t>
            </a:r>
            <a:r>
              <a:rPr lang="zh-CN" altLang="en-US" sz="20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加密后放入数据库。登录页面如图所示。 </a:t>
            </a:r>
            <a:endParaRPr lang="zh-CN" sz="20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8EB69D-F06C-7773-A14A-0E117D6B39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7"/>
          <a:stretch>
            <a:fillRect/>
          </a:stretch>
        </p:blipFill>
        <p:spPr bwMode="auto">
          <a:xfrm>
            <a:off x="2708821" y="2594812"/>
            <a:ext cx="7375074" cy="3881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工作汇报</a:t>
            </a:r>
            <a:r>
              <a:rPr lang="en-US" altLang="zh-CN" sz="2800" b="1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v</a:t>
            </a:r>
            <a:endParaRPr lang="zh-CN" altLang="en-US" sz="2800" b="1" dirty="0">
              <a:blipFill>
                <a:blip r:embed="rId6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3" name="文本框 1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84567" y="1468287"/>
            <a:ext cx="9422865" cy="940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主页是每日快递送达量的统计图，可以显示不同驿站之间的快递量关系，如图所示。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C6BC5A-8D78-6B6B-FF06-1E3395BE8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28"/>
          <a:stretch>
            <a:fillRect/>
          </a:stretch>
        </p:blipFill>
        <p:spPr bwMode="auto">
          <a:xfrm>
            <a:off x="2708821" y="2102511"/>
            <a:ext cx="7573194" cy="4538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文本框 1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65567" y="1113842"/>
            <a:ext cx="8660866" cy="137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266700" algn="just">
              <a:lnSpc>
                <a:spcPct val="150000"/>
              </a:lnSpc>
            </a:pPr>
            <a:r>
              <a:rPr lang="zh-CN" altLang="en-US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浏览页面可以供查看货架上快递情况；上传页面可以联系管理员，用户的疑问可以通过网上客服的方式得到解答，该平台也可以作为论坛供邻近的用户进行交流。另外我们为普通用户和管理员设置了不同管理权限。所述页面如图所示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9CBDB1-B88B-3BC2-E547-6B1ACEAC8F1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工作汇报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3BA9D3-DEEE-8E65-D25B-23068F76E4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"/>
          <a:stretch>
            <a:fillRect/>
          </a:stretch>
        </p:blipFill>
        <p:spPr bwMode="auto">
          <a:xfrm>
            <a:off x="1948202" y="2651447"/>
            <a:ext cx="8680361" cy="3771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1DEE5"/>
            </a:gs>
            <a:gs pos="100000">
              <a:srgbClr val="D1DEE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0" y="0"/>
            <a:ext cx="7587574" cy="6858000"/>
          </a:xfrm>
          <a:custGeom>
            <a:avLst/>
            <a:gdLst>
              <a:gd name="connsiteX0" fmla="*/ 678171 w 7587574"/>
              <a:gd name="connsiteY0" fmla="*/ 5443629 h 6858000"/>
              <a:gd name="connsiteX1" fmla="*/ 489963 w 7587574"/>
              <a:gd name="connsiteY1" fmla="*/ 5631836 h 6858000"/>
              <a:gd name="connsiteX2" fmla="*/ 678171 w 7587574"/>
              <a:gd name="connsiteY2" fmla="*/ 5820044 h 6858000"/>
              <a:gd name="connsiteX3" fmla="*/ 866378 w 7587574"/>
              <a:gd name="connsiteY3" fmla="*/ 5631836 h 6858000"/>
              <a:gd name="connsiteX4" fmla="*/ 678171 w 7587574"/>
              <a:gd name="connsiteY4" fmla="*/ 5443629 h 6858000"/>
              <a:gd name="connsiteX5" fmla="*/ 678171 w 7587574"/>
              <a:gd name="connsiteY5" fmla="*/ 3939068 h 6858000"/>
              <a:gd name="connsiteX6" fmla="*/ 489963 w 7587574"/>
              <a:gd name="connsiteY6" fmla="*/ 4127276 h 6858000"/>
              <a:gd name="connsiteX7" fmla="*/ 678171 w 7587574"/>
              <a:gd name="connsiteY7" fmla="*/ 4315483 h 6858000"/>
              <a:gd name="connsiteX8" fmla="*/ 866378 w 7587574"/>
              <a:gd name="connsiteY8" fmla="*/ 4127276 h 6858000"/>
              <a:gd name="connsiteX9" fmla="*/ 678171 w 7587574"/>
              <a:gd name="connsiteY9" fmla="*/ 3939068 h 6858000"/>
              <a:gd name="connsiteX10" fmla="*/ 678171 w 7587574"/>
              <a:gd name="connsiteY10" fmla="*/ 2434506 h 6858000"/>
              <a:gd name="connsiteX11" fmla="*/ 489963 w 7587574"/>
              <a:gd name="connsiteY11" fmla="*/ 2622713 h 6858000"/>
              <a:gd name="connsiteX12" fmla="*/ 678171 w 7587574"/>
              <a:gd name="connsiteY12" fmla="*/ 2810921 h 6858000"/>
              <a:gd name="connsiteX13" fmla="*/ 866378 w 7587574"/>
              <a:gd name="connsiteY13" fmla="*/ 2622713 h 6858000"/>
              <a:gd name="connsiteX14" fmla="*/ 678171 w 7587574"/>
              <a:gd name="connsiteY14" fmla="*/ 2434506 h 6858000"/>
              <a:gd name="connsiteX15" fmla="*/ 678171 w 7587574"/>
              <a:gd name="connsiteY15" fmla="*/ 929943 h 6858000"/>
              <a:gd name="connsiteX16" fmla="*/ 489963 w 7587574"/>
              <a:gd name="connsiteY16" fmla="*/ 1118151 h 6858000"/>
              <a:gd name="connsiteX17" fmla="*/ 678171 w 7587574"/>
              <a:gd name="connsiteY17" fmla="*/ 1306359 h 6858000"/>
              <a:gd name="connsiteX18" fmla="*/ 866378 w 7587574"/>
              <a:gd name="connsiteY18" fmla="*/ 1118151 h 6858000"/>
              <a:gd name="connsiteX19" fmla="*/ 678171 w 7587574"/>
              <a:gd name="connsiteY19" fmla="*/ 929943 h 6858000"/>
              <a:gd name="connsiteX20" fmla="*/ 0 w 7587574"/>
              <a:gd name="connsiteY20" fmla="*/ 0 h 6858000"/>
              <a:gd name="connsiteX21" fmla="*/ 7587574 w 7587574"/>
              <a:gd name="connsiteY21" fmla="*/ 0 h 6858000"/>
              <a:gd name="connsiteX22" fmla="*/ 7587574 w 7587574"/>
              <a:gd name="connsiteY22" fmla="*/ 6858000 h 6858000"/>
              <a:gd name="connsiteX23" fmla="*/ 0 w 758757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87574" h="6858000">
                <a:moveTo>
                  <a:pt x="678171" y="5443629"/>
                </a:moveTo>
                <a:cubicBezTo>
                  <a:pt x="574227" y="5443629"/>
                  <a:pt x="489963" y="5527893"/>
                  <a:pt x="489963" y="5631836"/>
                </a:cubicBezTo>
                <a:cubicBezTo>
                  <a:pt x="489963" y="5735780"/>
                  <a:pt x="574227" y="5820044"/>
                  <a:pt x="678171" y="5820044"/>
                </a:cubicBezTo>
                <a:cubicBezTo>
                  <a:pt x="782115" y="5820044"/>
                  <a:pt x="866378" y="5735780"/>
                  <a:pt x="866378" y="5631836"/>
                </a:cubicBezTo>
                <a:cubicBezTo>
                  <a:pt x="866378" y="5527893"/>
                  <a:pt x="782115" y="5443629"/>
                  <a:pt x="678171" y="5443629"/>
                </a:cubicBezTo>
                <a:close/>
                <a:moveTo>
                  <a:pt x="678171" y="3939068"/>
                </a:moveTo>
                <a:cubicBezTo>
                  <a:pt x="574227" y="3939068"/>
                  <a:pt x="489963" y="4023332"/>
                  <a:pt x="489963" y="4127276"/>
                </a:cubicBezTo>
                <a:cubicBezTo>
                  <a:pt x="489963" y="4231220"/>
                  <a:pt x="574227" y="4315483"/>
                  <a:pt x="678171" y="4315483"/>
                </a:cubicBezTo>
                <a:cubicBezTo>
                  <a:pt x="782115" y="4315483"/>
                  <a:pt x="866378" y="4231220"/>
                  <a:pt x="866378" y="4127276"/>
                </a:cubicBezTo>
                <a:cubicBezTo>
                  <a:pt x="866378" y="4023332"/>
                  <a:pt x="782115" y="3939068"/>
                  <a:pt x="678171" y="3939068"/>
                </a:cubicBezTo>
                <a:close/>
                <a:moveTo>
                  <a:pt x="678171" y="2434506"/>
                </a:moveTo>
                <a:cubicBezTo>
                  <a:pt x="574227" y="2434506"/>
                  <a:pt x="489963" y="2518769"/>
                  <a:pt x="489963" y="2622713"/>
                </a:cubicBezTo>
                <a:cubicBezTo>
                  <a:pt x="489963" y="2726657"/>
                  <a:pt x="574227" y="2810921"/>
                  <a:pt x="678171" y="2810921"/>
                </a:cubicBezTo>
                <a:cubicBezTo>
                  <a:pt x="782115" y="2810921"/>
                  <a:pt x="866378" y="2726657"/>
                  <a:pt x="866378" y="2622713"/>
                </a:cubicBezTo>
                <a:cubicBezTo>
                  <a:pt x="866378" y="2518769"/>
                  <a:pt x="782115" y="2434506"/>
                  <a:pt x="678171" y="2434506"/>
                </a:cubicBezTo>
                <a:close/>
                <a:moveTo>
                  <a:pt x="678171" y="929943"/>
                </a:moveTo>
                <a:cubicBezTo>
                  <a:pt x="574227" y="929943"/>
                  <a:pt x="489963" y="1014207"/>
                  <a:pt x="489963" y="1118151"/>
                </a:cubicBezTo>
                <a:cubicBezTo>
                  <a:pt x="489963" y="1222095"/>
                  <a:pt x="574227" y="1306359"/>
                  <a:pt x="678171" y="1306359"/>
                </a:cubicBezTo>
                <a:cubicBezTo>
                  <a:pt x="782115" y="1306359"/>
                  <a:pt x="866378" y="1222095"/>
                  <a:pt x="866378" y="1118151"/>
                </a:cubicBezTo>
                <a:cubicBezTo>
                  <a:pt x="866378" y="1014207"/>
                  <a:pt x="782115" y="929943"/>
                  <a:pt x="678171" y="929943"/>
                </a:cubicBezTo>
                <a:close/>
                <a:moveTo>
                  <a:pt x="0" y="0"/>
                </a:moveTo>
                <a:lnTo>
                  <a:pt x="7587574" y="0"/>
                </a:lnTo>
                <a:lnTo>
                  <a:pt x="7587574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D1DEE5"/>
              </a:gs>
              <a:gs pos="100000">
                <a:srgbClr val="D1DEE5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565489" y="2628246"/>
            <a:ext cx="2097205" cy="64633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PART 02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016635" y="3533775"/>
            <a:ext cx="6570980" cy="829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b="1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Sprint Retrospective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78865" y="338455"/>
            <a:ext cx="2501733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反馈与规划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A70A97-A5FC-04CA-C9E5-56248BF81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809" y="979002"/>
            <a:ext cx="211714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回顾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C8C43A-079A-3423-4E12-AD27A2581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809" y="1575358"/>
            <a:ext cx="4282623" cy="2635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在第三次 Sprint 中，我们的任务为华为云交互、后端数据库与数据显示查询平台的实现。</a:t>
            </a:r>
            <a:endParaRPr lang="en-US" altLang="zh-CN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根据这些任务具有先后顺序的特点，我们改变了之前各任务互相并行的方式，转为组员相互配合顺序完成。针对周期任务的特点对开发策略进行了相应的调整。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782378-9B40-A2B9-EA89-B5BA050E1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8046" y="1027070"/>
            <a:ext cx="211714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不足之处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767EFA-D321-3119-9912-4C65E4DE6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8083" y="1496439"/>
            <a:ext cx="5030560" cy="512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由于本次任务互相依赖，在开发时耦合性较强，导致成员不能只专注在自己的任务开发上，还需要了解其他成员的具体实现方式，降低了开发效率。</a:t>
            </a:r>
            <a:endParaRPr lang="en-US" altLang="zh-CN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其中，华为云交互和小程序端、后端数据库与网页端的关联比较紧密，实际上可以考虑将人员分别负责这两组的开发，这样能进一步降低沟通和学习成本，加速开发。</a:t>
            </a:r>
            <a:endParaRPr lang="en-US" altLang="zh-CN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0" y="0"/>
            <a:ext cx="7587574" cy="6858000"/>
          </a:xfrm>
          <a:custGeom>
            <a:avLst/>
            <a:gdLst>
              <a:gd name="connsiteX0" fmla="*/ 678171 w 7587574"/>
              <a:gd name="connsiteY0" fmla="*/ 5443629 h 6858000"/>
              <a:gd name="connsiteX1" fmla="*/ 489963 w 7587574"/>
              <a:gd name="connsiteY1" fmla="*/ 5631836 h 6858000"/>
              <a:gd name="connsiteX2" fmla="*/ 678171 w 7587574"/>
              <a:gd name="connsiteY2" fmla="*/ 5820044 h 6858000"/>
              <a:gd name="connsiteX3" fmla="*/ 866378 w 7587574"/>
              <a:gd name="connsiteY3" fmla="*/ 5631836 h 6858000"/>
              <a:gd name="connsiteX4" fmla="*/ 678171 w 7587574"/>
              <a:gd name="connsiteY4" fmla="*/ 5443629 h 6858000"/>
              <a:gd name="connsiteX5" fmla="*/ 678171 w 7587574"/>
              <a:gd name="connsiteY5" fmla="*/ 3939068 h 6858000"/>
              <a:gd name="connsiteX6" fmla="*/ 489963 w 7587574"/>
              <a:gd name="connsiteY6" fmla="*/ 4127276 h 6858000"/>
              <a:gd name="connsiteX7" fmla="*/ 678171 w 7587574"/>
              <a:gd name="connsiteY7" fmla="*/ 4315483 h 6858000"/>
              <a:gd name="connsiteX8" fmla="*/ 866378 w 7587574"/>
              <a:gd name="connsiteY8" fmla="*/ 4127276 h 6858000"/>
              <a:gd name="connsiteX9" fmla="*/ 678171 w 7587574"/>
              <a:gd name="connsiteY9" fmla="*/ 3939068 h 6858000"/>
              <a:gd name="connsiteX10" fmla="*/ 678171 w 7587574"/>
              <a:gd name="connsiteY10" fmla="*/ 2434506 h 6858000"/>
              <a:gd name="connsiteX11" fmla="*/ 489963 w 7587574"/>
              <a:gd name="connsiteY11" fmla="*/ 2622713 h 6858000"/>
              <a:gd name="connsiteX12" fmla="*/ 678171 w 7587574"/>
              <a:gd name="connsiteY12" fmla="*/ 2810921 h 6858000"/>
              <a:gd name="connsiteX13" fmla="*/ 866378 w 7587574"/>
              <a:gd name="connsiteY13" fmla="*/ 2622713 h 6858000"/>
              <a:gd name="connsiteX14" fmla="*/ 678171 w 7587574"/>
              <a:gd name="connsiteY14" fmla="*/ 2434506 h 6858000"/>
              <a:gd name="connsiteX15" fmla="*/ 678171 w 7587574"/>
              <a:gd name="connsiteY15" fmla="*/ 929943 h 6858000"/>
              <a:gd name="connsiteX16" fmla="*/ 489963 w 7587574"/>
              <a:gd name="connsiteY16" fmla="*/ 1118151 h 6858000"/>
              <a:gd name="connsiteX17" fmla="*/ 678171 w 7587574"/>
              <a:gd name="connsiteY17" fmla="*/ 1306359 h 6858000"/>
              <a:gd name="connsiteX18" fmla="*/ 866378 w 7587574"/>
              <a:gd name="connsiteY18" fmla="*/ 1118151 h 6858000"/>
              <a:gd name="connsiteX19" fmla="*/ 678171 w 7587574"/>
              <a:gd name="connsiteY19" fmla="*/ 929943 h 6858000"/>
              <a:gd name="connsiteX20" fmla="*/ 0 w 7587574"/>
              <a:gd name="connsiteY20" fmla="*/ 0 h 6858000"/>
              <a:gd name="connsiteX21" fmla="*/ 7587574 w 7587574"/>
              <a:gd name="connsiteY21" fmla="*/ 0 h 6858000"/>
              <a:gd name="connsiteX22" fmla="*/ 7587574 w 7587574"/>
              <a:gd name="connsiteY22" fmla="*/ 6858000 h 6858000"/>
              <a:gd name="connsiteX23" fmla="*/ 0 w 758757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87574" h="6858000">
                <a:moveTo>
                  <a:pt x="678171" y="5443629"/>
                </a:moveTo>
                <a:cubicBezTo>
                  <a:pt x="574227" y="5443629"/>
                  <a:pt x="489963" y="5527893"/>
                  <a:pt x="489963" y="5631836"/>
                </a:cubicBezTo>
                <a:cubicBezTo>
                  <a:pt x="489963" y="5735780"/>
                  <a:pt x="574227" y="5820044"/>
                  <a:pt x="678171" y="5820044"/>
                </a:cubicBezTo>
                <a:cubicBezTo>
                  <a:pt x="782115" y="5820044"/>
                  <a:pt x="866378" y="5735780"/>
                  <a:pt x="866378" y="5631836"/>
                </a:cubicBezTo>
                <a:cubicBezTo>
                  <a:pt x="866378" y="5527893"/>
                  <a:pt x="782115" y="5443629"/>
                  <a:pt x="678171" y="5443629"/>
                </a:cubicBezTo>
                <a:close/>
                <a:moveTo>
                  <a:pt x="678171" y="3939068"/>
                </a:moveTo>
                <a:cubicBezTo>
                  <a:pt x="574227" y="3939068"/>
                  <a:pt x="489963" y="4023332"/>
                  <a:pt x="489963" y="4127276"/>
                </a:cubicBezTo>
                <a:cubicBezTo>
                  <a:pt x="489963" y="4231220"/>
                  <a:pt x="574227" y="4315483"/>
                  <a:pt x="678171" y="4315483"/>
                </a:cubicBezTo>
                <a:cubicBezTo>
                  <a:pt x="782115" y="4315483"/>
                  <a:pt x="866378" y="4231220"/>
                  <a:pt x="866378" y="4127276"/>
                </a:cubicBezTo>
                <a:cubicBezTo>
                  <a:pt x="866378" y="4023332"/>
                  <a:pt x="782115" y="3939068"/>
                  <a:pt x="678171" y="3939068"/>
                </a:cubicBezTo>
                <a:close/>
                <a:moveTo>
                  <a:pt x="678171" y="2434506"/>
                </a:moveTo>
                <a:cubicBezTo>
                  <a:pt x="574227" y="2434506"/>
                  <a:pt x="489963" y="2518769"/>
                  <a:pt x="489963" y="2622713"/>
                </a:cubicBezTo>
                <a:cubicBezTo>
                  <a:pt x="489963" y="2726657"/>
                  <a:pt x="574227" y="2810921"/>
                  <a:pt x="678171" y="2810921"/>
                </a:cubicBezTo>
                <a:cubicBezTo>
                  <a:pt x="782115" y="2810921"/>
                  <a:pt x="866378" y="2726657"/>
                  <a:pt x="866378" y="2622713"/>
                </a:cubicBezTo>
                <a:cubicBezTo>
                  <a:pt x="866378" y="2518769"/>
                  <a:pt x="782115" y="2434506"/>
                  <a:pt x="678171" y="2434506"/>
                </a:cubicBezTo>
                <a:close/>
                <a:moveTo>
                  <a:pt x="678171" y="929943"/>
                </a:moveTo>
                <a:cubicBezTo>
                  <a:pt x="574227" y="929943"/>
                  <a:pt x="489963" y="1014207"/>
                  <a:pt x="489963" y="1118151"/>
                </a:cubicBezTo>
                <a:cubicBezTo>
                  <a:pt x="489963" y="1222095"/>
                  <a:pt x="574227" y="1306359"/>
                  <a:pt x="678171" y="1306359"/>
                </a:cubicBezTo>
                <a:cubicBezTo>
                  <a:pt x="782115" y="1306359"/>
                  <a:pt x="866378" y="1222095"/>
                  <a:pt x="866378" y="1118151"/>
                </a:cubicBezTo>
                <a:cubicBezTo>
                  <a:pt x="866378" y="1014207"/>
                  <a:pt x="782115" y="929943"/>
                  <a:pt x="678171" y="929943"/>
                </a:cubicBezTo>
                <a:close/>
                <a:moveTo>
                  <a:pt x="0" y="0"/>
                </a:moveTo>
                <a:lnTo>
                  <a:pt x="7587574" y="0"/>
                </a:lnTo>
                <a:lnTo>
                  <a:pt x="7587574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D1DEE5"/>
              </a:gs>
              <a:gs pos="100000">
                <a:srgbClr val="D1DEE5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565489" y="2628246"/>
            <a:ext cx="2097205" cy="64633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PART 03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202269" y="3450597"/>
            <a:ext cx="4768122" cy="829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Sprint Planning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78865" y="1837672"/>
            <a:ext cx="10775404" cy="78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具体测试计划如下：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82374" y="3028831"/>
            <a:ext cx="1224655" cy="137378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01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07029" y="3028831"/>
            <a:ext cx="3960074" cy="1373782"/>
          </a:xfrm>
          <a:prstGeom prst="rect">
            <a:avLst/>
          </a:prstGeom>
          <a:noFill/>
          <a:ln>
            <a:solidFill>
              <a:srgbClr val="15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73048" y="3028831"/>
            <a:ext cx="1224655" cy="137378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cs typeface="+mn-ea"/>
                <a:sym typeface="+mn-lt"/>
              </a:rPr>
              <a:t>02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97703" y="3028831"/>
            <a:ext cx="3960074" cy="1373782"/>
          </a:xfrm>
          <a:prstGeom prst="rect">
            <a:avLst/>
          </a:prstGeom>
          <a:noFill/>
          <a:ln>
            <a:solidFill>
              <a:srgbClr val="15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2429728" y="3364728"/>
            <a:ext cx="3714676" cy="7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" altLang="zh-CN" sz="14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NFC</a:t>
            </a:r>
            <a:r>
              <a:rPr lang="zh-CN" altLang="en-US" sz="14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感应模块排布 </a:t>
            </a:r>
            <a:endParaRPr lang="en-US" altLang="zh-CN" sz="1400" b="1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测试不同排布方式的感应效果</a:t>
            </a:r>
          </a:p>
        </p:txBody>
      </p: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8020402" y="3364728"/>
            <a:ext cx="3714676" cy="7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快递定位与查询 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模拟实际环境进行测试</a:t>
            </a:r>
          </a:p>
        </p:txBody>
      </p:sp>
      <p:sp>
        <p:nvSpPr>
          <p:cNvPr id="15" name="任意多边形: 形状 14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任意多边形: 形状 15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任意多边形: 形状 25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blipFill>
                  <a:blip r:embed="rId5"/>
                  <a:stretch>
                    <a:fillRect/>
                  </a:stretch>
                </a:blipFill>
                <a:cs typeface="+mn-ea"/>
                <a:sym typeface="+mn-lt"/>
              </a:rPr>
              <a:t>交付前项目规划</a:t>
            </a:r>
          </a:p>
        </p:txBody>
      </p:sp>
      <p:sp>
        <p:nvSpPr>
          <p:cNvPr id="11" name="文本框 10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78865" y="1102995"/>
            <a:ext cx="60756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任务：系统测试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"/>
          <p:cNvSpPr/>
          <p:nvPr/>
        </p:nvSpPr>
        <p:spPr>
          <a:xfrm>
            <a:off x="1113790" y="1600835"/>
            <a:ext cx="2985770" cy="4472305"/>
          </a:xfrm>
          <a:prstGeom prst="roundRect">
            <a:avLst>
              <a:gd name="adj" fmla="val 4016"/>
            </a:avLst>
          </a:prstGeom>
          <a:noFill/>
          <a:ln w="3175">
            <a:solidFill>
              <a:srgbClr val="15151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Freeform 44"/>
          <p:cNvSpPr/>
          <p:nvPr/>
        </p:nvSpPr>
        <p:spPr>
          <a:xfrm>
            <a:off x="2203131" y="2219447"/>
            <a:ext cx="803208" cy="796254"/>
          </a:xfrm>
          <a:custGeom>
            <a:avLst/>
            <a:gdLst/>
            <a:ahLst/>
            <a:cxnLst/>
            <a:rect l="l" t="t" r="r" b="b"/>
            <a:pathLst>
              <a:path w="206276" h="204490">
                <a:moveTo>
                  <a:pt x="97334" y="133052"/>
                </a:moveTo>
                <a:lnTo>
                  <a:pt x="119212" y="133052"/>
                </a:lnTo>
                <a:cubicBezTo>
                  <a:pt x="121593" y="133052"/>
                  <a:pt x="122783" y="134094"/>
                  <a:pt x="122783" y="136178"/>
                </a:cubicBezTo>
                <a:cubicBezTo>
                  <a:pt x="122783" y="138559"/>
                  <a:pt x="121593" y="139750"/>
                  <a:pt x="119212" y="139750"/>
                </a:cubicBezTo>
                <a:lnTo>
                  <a:pt x="97334" y="139750"/>
                </a:lnTo>
                <a:cubicBezTo>
                  <a:pt x="95250" y="139750"/>
                  <a:pt x="94208" y="138559"/>
                  <a:pt x="94208" y="136178"/>
                </a:cubicBezTo>
                <a:cubicBezTo>
                  <a:pt x="94208" y="134094"/>
                  <a:pt x="95250" y="133052"/>
                  <a:pt x="97334" y="133052"/>
                </a:cubicBezTo>
                <a:close/>
                <a:moveTo>
                  <a:pt x="71884" y="133052"/>
                </a:moveTo>
                <a:lnTo>
                  <a:pt x="84386" y="133052"/>
                </a:lnTo>
                <a:cubicBezTo>
                  <a:pt x="86469" y="133052"/>
                  <a:pt x="87511" y="134094"/>
                  <a:pt x="87511" y="136178"/>
                </a:cubicBezTo>
                <a:cubicBezTo>
                  <a:pt x="87511" y="138559"/>
                  <a:pt x="86469" y="139750"/>
                  <a:pt x="84386" y="139750"/>
                </a:cubicBezTo>
                <a:lnTo>
                  <a:pt x="71884" y="139750"/>
                </a:lnTo>
                <a:cubicBezTo>
                  <a:pt x="69801" y="139750"/>
                  <a:pt x="68759" y="138559"/>
                  <a:pt x="68759" y="136178"/>
                </a:cubicBezTo>
                <a:cubicBezTo>
                  <a:pt x="68759" y="134094"/>
                  <a:pt x="69801" y="133052"/>
                  <a:pt x="71884" y="133052"/>
                </a:cubicBezTo>
                <a:close/>
                <a:moveTo>
                  <a:pt x="160735" y="117426"/>
                </a:moveTo>
                <a:lnTo>
                  <a:pt x="166985" y="117426"/>
                </a:lnTo>
                <a:cubicBezTo>
                  <a:pt x="169069" y="117426"/>
                  <a:pt x="170111" y="118467"/>
                  <a:pt x="170111" y="120551"/>
                </a:cubicBezTo>
                <a:cubicBezTo>
                  <a:pt x="170111" y="122634"/>
                  <a:pt x="169069" y="123676"/>
                  <a:pt x="166985" y="123676"/>
                </a:cubicBezTo>
                <a:lnTo>
                  <a:pt x="160735" y="123676"/>
                </a:lnTo>
                <a:cubicBezTo>
                  <a:pt x="158651" y="123676"/>
                  <a:pt x="157609" y="122634"/>
                  <a:pt x="157609" y="120551"/>
                </a:cubicBezTo>
                <a:cubicBezTo>
                  <a:pt x="157609" y="118467"/>
                  <a:pt x="158651" y="117426"/>
                  <a:pt x="160735" y="117426"/>
                </a:cubicBezTo>
                <a:close/>
                <a:moveTo>
                  <a:pt x="116086" y="117426"/>
                </a:moveTo>
                <a:lnTo>
                  <a:pt x="147787" y="117426"/>
                </a:lnTo>
                <a:cubicBezTo>
                  <a:pt x="150168" y="117426"/>
                  <a:pt x="151358" y="118467"/>
                  <a:pt x="151358" y="120551"/>
                </a:cubicBezTo>
                <a:cubicBezTo>
                  <a:pt x="151358" y="122634"/>
                  <a:pt x="150168" y="123676"/>
                  <a:pt x="147787" y="123676"/>
                </a:cubicBezTo>
                <a:lnTo>
                  <a:pt x="116086" y="123676"/>
                </a:lnTo>
                <a:cubicBezTo>
                  <a:pt x="114003" y="123676"/>
                  <a:pt x="112961" y="122634"/>
                  <a:pt x="112961" y="120551"/>
                </a:cubicBezTo>
                <a:cubicBezTo>
                  <a:pt x="112961" y="118467"/>
                  <a:pt x="114003" y="117426"/>
                  <a:pt x="116086" y="117426"/>
                </a:cubicBezTo>
                <a:close/>
                <a:moveTo>
                  <a:pt x="71884" y="117426"/>
                </a:moveTo>
                <a:lnTo>
                  <a:pt x="103585" y="117426"/>
                </a:lnTo>
                <a:cubicBezTo>
                  <a:pt x="105668" y="117426"/>
                  <a:pt x="106710" y="118467"/>
                  <a:pt x="106710" y="120551"/>
                </a:cubicBezTo>
                <a:cubicBezTo>
                  <a:pt x="106710" y="122634"/>
                  <a:pt x="105668" y="123676"/>
                  <a:pt x="103585" y="123676"/>
                </a:cubicBezTo>
                <a:lnTo>
                  <a:pt x="71884" y="123676"/>
                </a:lnTo>
                <a:cubicBezTo>
                  <a:pt x="69801" y="123676"/>
                  <a:pt x="68759" y="122634"/>
                  <a:pt x="68759" y="120551"/>
                </a:cubicBezTo>
                <a:cubicBezTo>
                  <a:pt x="68759" y="118467"/>
                  <a:pt x="69801" y="117426"/>
                  <a:pt x="71884" y="117426"/>
                </a:cubicBezTo>
                <a:close/>
                <a:moveTo>
                  <a:pt x="135285" y="98227"/>
                </a:moveTo>
                <a:lnTo>
                  <a:pt x="166985" y="98227"/>
                </a:lnTo>
                <a:cubicBezTo>
                  <a:pt x="169069" y="98227"/>
                  <a:pt x="170111" y="99268"/>
                  <a:pt x="170111" y="101352"/>
                </a:cubicBezTo>
                <a:cubicBezTo>
                  <a:pt x="170111" y="103436"/>
                  <a:pt x="169069" y="104477"/>
                  <a:pt x="166985" y="104477"/>
                </a:cubicBezTo>
                <a:lnTo>
                  <a:pt x="135285" y="104477"/>
                </a:lnTo>
                <a:cubicBezTo>
                  <a:pt x="133201" y="104477"/>
                  <a:pt x="132160" y="103436"/>
                  <a:pt x="132160" y="101352"/>
                </a:cubicBezTo>
                <a:cubicBezTo>
                  <a:pt x="132160" y="99268"/>
                  <a:pt x="133201" y="98227"/>
                  <a:pt x="135285" y="98227"/>
                </a:cubicBezTo>
                <a:close/>
                <a:moveTo>
                  <a:pt x="97334" y="98227"/>
                </a:moveTo>
                <a:lnTo>
                  <a:pt x="122783" y="98227"/>
                </a:lnTo>
                <a:cubicBezTo>
                  <a:pt x="124867" y="98227"/>
                  <a:pt x="125909" y="99268"/>
                  <a:pt x="125909" y="101352"/>
                </a:cubicBezTo>
                <a:cubicBezTo>
                  <a:pt x="125909" y="103436"/>
                  <a:pt x="124867" y="104477"/>
                  <a:pt x="122783" y="104477"/>
                </a:cubicBezTo>
                <a:lnTo>
                  <a:pt x="97334" y="104477"/>
                </a:lnTo>
                <a:cubicBezTo>
                  <a:pt x="95250" y="104477"/>
                  <a:pt x="94208" y="103436"/>
                  <a:pt x="94208" y="101352"/>
                </a:cubicBezTo>
                <a:cubicBezTo>
                  <a:pt x="94208" y="99268"/>
                  <a:pt x="95250" y="98227"/>
                  <a:pt x="97334" y="98227"/>
                </a:cubicBezTo>
                <a:close/>
                <a:moveTo>
                  <a:pt x="71884" y="98227"/>
                </a:moveTo>
                <a:lnTo>
                  <a:pt x="84386" y="98227"/>
                </a:lnTo>
                <a:cubicBezTo>
                  <a:pt x="86469" y="98227"/>
                  <a:pt x="87511" y="99268"/>
                  <a:pt x="87511" y="101352"/>
                </a:cubicBezTo>
                <a:cubicBezTo>
                  <a:pt x="87511" y="103436"/>
                  <a:pt x="86469" y="104477"/>
                  <a:pt x="84386" y="104477"/>
                </a:cubicBezTo>
                <a:lnTo>
                  <a:pt x="71884" y="104477"/>
                </a:lnTo>
                <a:cubicBezTo>
                  <a:pt x="69801" y="104477"/>
                  <a:pt x="68759" y="103436"/>
                  <a:pt x="68759" y="101352"/>
                </a:cubicBezTo>
                <a:cubicBezTo>
                  <a:pt x="68759" y="99268"/>
                  <a:pt x="69801" y="98227"/>
                  <a:pt x="71884" y="98227"/>
                </a:cubicBezTo>
                <a:close/>
                <a:moveTo>
                  <a:pt x="154484" y="82600"/>
                </a:moveTo>
                <a:lnTo>
                  <a:pt x="166985" y="82600"/>
                </a:lnTo>
                <a:cubicBezTo>
                  <a:pt x="169069" y="82600"/>
                  <a:pt x="170111" y="83642"/>
                  <a:pt x="170111" y="85725"/>
                </a:cubicBezTo>
                <a:cubicBezTo>
                  <a:pt x="170111" y="87809"/>
                  <a:pt x="169069" y="88851"/>
                  <a:pt x="166985" y="88851"/>
                </a:cubicBezTo>
                <a:lnTo>
                  <a:pt x="154484" y="88851"/>
                </a:lnTo>
                <a:cubicBezTo>
                  <a:pt x="152400" y="88851"/>
                  <a:pt x="151358" y="87809"/>
                  <a:pt x="151358" y="85725"/>
                </a:cubicBezTo>
                <a:cubicBezTo>
                  <a:pt x="151358" y="83642"/>
                  <a:pt x="152400" y="82600"/>
                  <a:pt x="154484" y="82600"/>
                </a:cubicBezTo>
                <a:close/>
                <a:moveTo>
                  <a:pt x="109835" y="82600"/>
                </a:moveTo>
                <a:lnTo>
                  <a:pt x="141536" y="82600"/>
                </a:lnTo>
                <a:cubicBezTo>
                  <a:pt x="143619" y="82600"/>
                  <a:pt x="144661" y="83642"/>
                  <a:pt x="144661" y="85725"/>
                </a:cubicBezTo>
                <a:cubicBezTo>
                  <a:pt x="144661" y="87809"/>
                  <a:pt x="143619" y="88851"/>
                  <a:pt x="141536" y="88851"/>
                </a:cubicBezTo>
                <a:lnTo>
                  <a:pt x="109835" y="88851"/>
                </a:lnTo>
                <a:cubicBezTo>
                  <a:pt x="107752" y="88851"/>
                  <a:pt x="106710" y="87809"/>
                  <a:pt x="106710" y="85725"/>
                </a:cubicBezTo>
                <a:cubicBezTo>
                  <a:pt x="106710" y="83642"/>
                  <a:pt x="107752" y="82600"/>
                  <a:pt x="109835" y="82600"/>
                </a:cubicBezTo>
                <a:close/>
                <a:moveTo>
                  <a:pt x="71884" y="82600"/>
                </a:moveTo>
                <a:lnTo>
                  <a:pt x="97334" y="82600"/>
                </a:lnTo>
                <a:cubicBezTo>
                  <a:pt x="99417" y="82600"/>
                  <a:pt x="100459" y="83642"/>
                  <a:pt x="100459" y="85725"/>
                </a:cubicBezTo>
                <a:cubicBezTo>
                  <a:pt x="100459" y="87809"/>
                  <a:pt x="99417" y="88851"/>
                  <a:pt x="97334" y="88851"/>
                </a:cubicBezTo>
                <a:lnTo>
                  <a:pt x="71884" y="88851"/>
                </a:lnTo>
                <a:cubicBezTo>
                  <a:pt x="69801" y="88851"/>
                  <a:pt x="68759" y="87809"/>
                  <a:pt x="68759" y="85725"/>
                </a:cubicBezTo>
                <a:cubicBezTo>
                  <a:pt x="68759" y="83642"/>
                  <a:pt x="69801" y="82600"/>
                  <a:pt x="71884" y="82600"/>
                </a:cubicBezTo>
                <a:close/>
                <a:moveTo>
                  <a:pt x="55811" y="60276"/>
                </a:moveTo>
                <a:cubicBezTo>
                  <a:pt x="50453" y="60276"/>
                  <a:pt x="47774" y="63252"/>
                  <a:pt x="47774" y="69205"/>
                </a:cubicBezTo>
                <a:lnTo>
                  <a:pt x="47774" y="152251"/>
                </a:lnTo>
                <a:cubicBezTo>
                  <a:pt x="47774" y="158502"/>
                  <a:pt x="50453" y="161627"/>
                  <a:pt x="55811" y="161627"/>
                </a:cubicBezTo>
                <a:lnTo>
                  <a:pt x="78135" y="161627"/>
                </a:lnTo>
                <a:cubicBezTo>
                  <a:pt x="79623" y="161627"/>
                  <a:pt x="81112" y="162372"/>
                  <a:pt x="82600" y="163860"/>
                </a:cubicBezTo>
                <a:cubicBezTo>
                  <a:pt x="83790" y="164753"/>
                  <a:pt x="84386" y="166241"/>
                  <a:pt x="84386" y="168325"/>
                </a:cubicBezTo>
                <a:lnTo>
                  <a:pt x="83939" y="185738"/>
                </a:lnTo>
                <a:lnTo>
                  <a:pt x="115640" y="162967"/>
                </a:lnTo>
                <a:cubicBezTo>
                  <a:pt x="116830" y="162074"/>
                  <a:pt x="118021" y="161627"/>
                  <a:pt x="119212" y="161627"/>
                </a:cubicBezTo>
                <a:lnTo>
                  <a:pt x="183059" y="161627"/>
                </a:lnTo>
                <a:cubicBezTo>
                  <a:pt x="185738" y="161627"/>
                  <a:pt x="188193" y="160734"/>
                  <a:pt x="190426" y="158949"/>
                </a:cubicBezTo>
                <a:cubicBezTo>
                  <a:pt x="192658" y="157163"/>
                  <a:pt x="193774" y="154930"/>
                  <a:pt x="193774" y="152251"/>
                </a:cubicBezTo>
                <a:lnTo>
                  <a:pt x="193774" y="69205"/>
                </a:lnTo>
                <a:cubicBezTo>
                  <a:pt x="193774" y="66824"/>
                  <a:pt x="192658" y="64740"/>
                  <a:pt x="190426" y="62954"/>
                </a:cubicBezTo>
                <a:cubicBezTo>
                  <a:pt x="188193" y="61168"/>
                  <a:pt x="185738" y="60276"/>
                  <a:pt x="183059" y="60276"/>
                </a:cubicBezTo>
                <a:close/>
                <a:moveTo>
                  <a:pt x="55811" y="47327"/>
                </a:moveTo>
                <a:lnTo>
                  <a:pt x="183059" y="47327"/>
                </a:lnTo>
                <a:cubicBezTo>
                  <a:pt x="189310" y="47327"/>
                  <a:pt x="194742" y="49485"/>
                  <a:pt x="199355" y="53801"/>
                </a:cubicBezTo>
                <a:cubicBezTo>
                  <a:pt x="203969" y="58117"/>
                  <a:pt x="206276" y="63252"/>
                  <a:pt x="206276" y="69205"/>
                </a:cubicBezTo>
                <a:lnTo>
                  <a:pt x="206276" y="152251"/>
                </a:lnTo>
                <a:cubicBezTo>
                  <a:pt x="206276" y="158204"/>
                  <a:pt x="203895" y="163413"/>
                  <a:pt x="199132" y="167878"/>
                </a:cubicBezTo>
                <a:cubicBezTo>
                  <a:pt x="194370" y="172343"/>
                  <a:pt x="189012" y="174576"/>
                  <a:pt x="183059" y="174576"/>
                </a:cubicBezTo>
                <a:lnTo>
                  <a:pt x="121444" y="174576"/>
                </a:lnTo>
                <a:lnTo>
                  <a:pt x="80814" y="203597"/>
                </a:lnTo>
                <a:cubicBezTo>
                  <a:pt x="79623" y="204192"/>
                  <a:pt x="78433" y="204490"/>
                  <a:pt x="77242" y="204490"/>
                </a:cubicBezTo>
                <a:cubicBezTo>
                  <a:pt x="76051" y="204490"/>
                  <a:pt x="75158" y="204341"/>
                  <a:pt x="74563" y="204044"/>
                </a:cubicBezTo>
                <a:cubicBezTo>
                  <a:pt x="72182" y="202555"/>
                  <a:pt x="70991" y="200620"/>
                  <a:pt x="70991" y="198239"/>
                </a:cubicBezTo>
                <a:lnTo>
                  <a:pt x="71438" y="174576"/>
                </a:lnTo>
                <a:lnTo>
                  <a:pt x="55811" y="174576"/>
                </a:lnTo>
                <a:cubicBezTo>
                  <a:pt x="49858" y="174576"/>
                  <a:pt x="44872" y="172418"/>
                  <a:pt x="40854" y="168102"/>
                </a:cubicBezTo>
                <a:cubicBezTo>
                  <a:pt x="36835" y="163785"/>
                  <a:pt x="34826" y="158502"/>
                  <a:pt x="34826" y="152251"/>
                </a:cubicBezTo>
                <a:lnTo>
                  <a:pt x="34826" y="69205"/>
                </a:lnTo>
                <a:cubicBezTo>
                  <a:pt x="34826" y="63252"/>
                  <a:pt x="36835" y="58117"/>
                  <a:pt x="40854" y="53801"/>
                </a:cubicBezTo>
                <a:cubicBezTo>
                  <a:pt x="44872" y="49485"/>
                  <a:pt x="49858" y="47327"/>
                  <a:pt x="55811" y="47327"/>
                </a:cubicBezTo>
                <a:close/>
                <a:moveTo>
                  <a:pt x="20538" y="0"/>
                </a:moveTo>
                <a:lnTo>
                  <a:pt x="148233" y="0"/>
                </a:lnTo>
                <a:cubicBezTo>
                  <a:pt x="154484" y="0"/>
                  <a:pt x="159916" y="2084"/>
                  <a:pt x="164530" y="6251"/>
                </a:cubicBezTo>
                <a:cubicBezTo>
                  <a:pt x="169143" y="10418"/>
                  <a:pt x="171450" y="15478"/>
                  <a:pt x="171450" y="21431"/>
                </a:cubicBezTo>
                <a:lnTo>
                  <a:pt x="171450" y="25450"/>
                </a:lnTo>
                <a:cubicBezTo>
                  <a:pt x="171450" y="26938"/>
                  <a:pt x="170855" y="28352"/>
                  <a:pt x="169664" y="29691"/>
                </a:cubicBezTo>
                <a:cubicBezTo>
                  <a:pt x="168474" y="31031"/>
                  <a:pt x="166985" y="31701"/>
                  <a:pt x="165199" y="31701"/>
                </a:cubicBezTo>
                <a:cubicBezTo>
                  <a:pt x="163413" y="31701"/>
                  <a:pt x="161851" y="31031"/>
                  <a:pt x="160511" y="29691"/>
                </a:cubicBezTo>
                <a:cubicBezTo>
                  <a:pt x="159172" y="28352"/>
                  <a:pt x="158502" y="26938"/>
                  <a:pt x="158502" y="25450"/>
                </a:cubicBezTo>
                <a:lnTo>
                  <a:pt x="158502" y="21431"/>
                </a:lnTo>
                <a:cubicBezTo>
                  <a:pt x="158502" y="19050"/>
                  <a:pt x="157460" y="16967"/>
                  <a:pt x="155377" y="15181"/>
                </a:cubicBezTo>
                <a:cubicBezTo>
                  <a:pt x="153293" y="13395"/>
                  <a:pt x="150912" y="12502"/>
                  <a:pt x="148233" y="12502"/>
                </a:cubicBezTo>
                <a:lnTo>
                  <a:pt x="20538" y="12502"/>
                </a:lnTo>
                <a:cubicBezTo>
                  <a:pt x="15181" y="12502"/>
                  <a:pt x="12502" y="15478"/>
                  <a:pt x="12502" y="21431"/>
                </a:cubicBezTo>
                <a:lnTo>
                  <a:pt x="12502" y="104477"/>
                </a:lnTo>
                <a:cubicBezTo>
                  <a:pt x="12502" y="107156"/>
                  <a:pt x="13246" y="109240"/>
                  <a:pt x="14734" y="110728"/>
                </a:cubicBezTo>
                <a:cubicBezTo>
                  <a:pt x="17711" y="113407"/>
                  <a:pt x="17860" y="116384"/>
                  <a:pt x="15181" y="119658"/>
                </a:cubicBezTo>
                <a:cubicBezTo>
                  <a:pt x="13692" y="121146"/>
                  <a:pt x="12055" y="121890"/>
                  <a:pt x="10269" y="121890"/>
                </a:cubicBezTo>
                <a:cubicBezTo>
                  <a:pt x="8781" y="121890"/>
                  <a:pt x="7442" y="121295"/>
                  <a:pt x="6251" y="120104"/>
                </a:cubicBezTo>
                <a:cubicBezTo>
                  <a:pt x="2084" y="116235"/>
                  <a:pt x="0" y="111026"/>
                  <a:pt x="0" y="104477"/>
                </a:cubicBezTo>
                <a:lnTo>
                  <a:pt x="0" y="21431"/>
                </a:lnTo>
                <a:cubicBezTo>
                  <a:pt x="0" y="15478"/>
                  <a:pt x="1935" y="10418"/>
                  <a:pt x="5804" y="6251"/>
                </a:cubicBezTo>
                <a:cubicBezTo>
                  <a:pt x="9674" y="2084"/>
                  <a:pt x="14585" y="0"/>
                  <a:pt x="20538" y="0"/>
                </a:cubicBezTo>
                <a:close/>
              </a:path>
            </a:pathLst>
          </a:custGeom>
          <a:solidFill>
            <a:srgbClr val="151515"/>
          </a:solidFill>
          <a:ln>
            <a:solidFill>
              <a:srgbClr val="151515"/>
            </a:solidFill>
          </a:ln>
          <a:effectLst/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Rounded Rectangle 24"/>
          <p:cNvSpPr/>
          <p:nvPr/>
        </p:nvSpPr>
        <p:spPr>
          <a:xfrm>
            <a:off x="4644390" y="1610360"/>
            <a:ext cx="3086735" cy="4472305"/>
          </a:xfrm>
          <a:prstGeom prst="roundRect">
            <a:avLst>
              <a:gd name="adj" fmla="val 4016"/>
            </a:avLst>
          </a:prstGeom>
          <a:noFill/>
          <a:ln w="3175">
            <a:solidFill>
              <a:srgbClr val="15151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Freeform 46"/>
          <p:cNvSpPr/>
          <p:nvPr/>
        </p:nvSpPr>
        <p:spPr>
          <a:xfrm>
            <a:off x="5788625" y="2220082"/>
            <a:ext cx="798504" cy="798504"/>
          </a:xfrm>
          <a:custGeom>
            <a:avLst/>
            <a:gdLst/>
            <a:ahLst/>
            <a:cxnLst/>
            <a:rect l="l" t="t" r="r" b="b"/>
            <a:pathLst>
              <a:path w="203597" h="203597">
                <a:moveTo>
                  <a:pt x="30249" y="120104"/>
                </a:moveTo>
                <a:cubicBezTo>
                  <a:pt x="30919" y="120402"/>
                  <a:pt x="31402" y="121146"/>
                  <a:pt x="31700" y="122336"/>
                </a:cubicBezTo>
                <a:cubicBezTo>
                  <a:pt x="36165" y="136029"/>
                  <a:pt x="44202" y="147339"/>
                  <a:pt x="55810" y="156269"/>
                </a:cubicBezTo>
                <a:cubicBezTo>
                  <a:pt x="57596" y="157460"/>
                  <a:pt x="57894" y="158948"/>
                  <a:pt x="56703" y="160734"/>
                </a:cubicBezTo>
                <a:cubicBezTo>
                  <a:pt x="55810" y="161627"/>
                  <a:pt x="54917" y="162073"/>
                  <a:pt x="54024" y="162073"/>
                </a:cubicBezTo>
                <a:cubicBezTo>
                  <a:pt x="53429" y="162073"/>
                  <a:pt x="52834" y="161776"/>
                  <a:pt x="52238" y="161180"/>
                </a:cubicBezTo>
                <a:cubicBezTo>
                  <a:pt x="39141" y="151358"/>
                  <a:pt x="30361" y="139005"/>
                  <a:pt x="25896" y="124122"/>
                </a:cubicBezTo>
                <a:cubicBezTo>
                  <a:pt x="24705" y="122336"/>
                  <a:pt x="25300" y="121146"/>
                  <a:pt x="27682" y="120550"/>
                </a:cubicBezTo>
                <a:cubicBezTo>
                  <a:pt x="28724" y="119955"/>
                  <a:pt x="29579" y="119806"/>
                  <a:pt x="30249" y="120104"/>
                </a:cubicBezTo>
                <a:close/>
                <a:moveTo>
                  <a:pt x="25449" y="98673"/>
                </a:moveTo>
                <a:cubicBezTo>
                  <a:pt x="27533" y="98673"/>
                  <a:pt x="28575" y="99714"/>
                  <a:pt x="28575" y="101798"/>
                </a:cubicBezTo>
                <a:cubicBezTo>
                  <a:pt x="28575" y="104179"/>
                  <a:pt x="28724" y="106114"/>
                  <a:pt x="29021" y="107602"/>
                </a:cubicBezTo>
                <a:cubicBezTo>
                  <a:pt x="29021" y="109686"/>
                  <a:pt x="27979" y="110728"/>
                  <a:pt x="25896" y="110728"/>
                </a:cubicBezTo>
                <a:lnTo>
                  <a:pt x="25449" y="110728"/>
                </a:lnTo>
                <a:cubicBezTo>
                  <a:pt x="23961" y="110728"/>
                  <a:pt x="22919" y="109835"/>
                  <a:pt x="22324" y="108049"/>
                </a:cubicBezTo>
                <a:lnTo>
                  <a:pt x="22324" y="101798"/>
                </a:lnTo>
                <a:cubicBezTo>
                  <a:pt x="22324" y="99714"/>
                  <a:pt x="23366" y="98673"/>
                  <a:pt x="25449" y="98673"/>
                </a:cubicBezTo>
                <a:close/>
                <a:moveTo>
                  <a:pt x="36611" y="41076"/>
                </a:moveTo>
                <a:cubicBezTo>
                  <a:pt x="20538" y="58043"/>
                  <a:pt x="12501" y="78283"/>
                  <a:pt x="12501" y="101798"/>
                </a:cubicBezTo>
                <a:cubicBezTo>
                  <a:pt x="12501" y="126206"/>
                  <a:pt x="21282" y="147191"/>
                  <a:pt x="38844" y="164752"/>
                </a:cubicBezTo>
                <a:cubicBezTo>
                  <a:pt x="56406" y="182314"/>
                  <a:pt x="77390" y="191095"/>
                  <a:pt x="101798" y="191095"/>
                </a:cubicBezTo>
                <a:cubicBezTo>
                  <a:pt x="125313" y="191095"/>
                  <a:pt x="145628" y="183058"/>
                  <a:pt x="162743" y="166985"/>
                </a:cubicBezTo>
                <a:cubicBezTo>
                  <a:pt x="179858" y="150911"/>
                  <a:pt x="189160" y="131117"/>
                  <a:pt x="190649" y="107602"/>
                </a:cubicBezTo>
                <a:cubicBezTo>
                  <a:pt x="190946" y="106709"/>
                  <a:pt x="191095" y="104923"/>
                  <a:pt x="191095" y="102245"/>
                </a:cubicBezTo>
                <a:lnTo>
                  <a:pt x="101798" y="104923"/>
                </a:lnTo>
                <a:lnTo>
                  <a:pt x="100459" y="104923"/>
                </a:lnTo>
                <a:lnTo>
                  <a:pt x="100459" y="104477"/>
                </a:lnTo>
                <a:cubicBezTo>
                  <a:pt x="100161" y="104477"/>
                  <a:pt x="99863" y="104328"/>
                  <a:pt x="99566" y="104030"/>
                </a:cubicBezTo>
                <a:close/>
                <a:moveTo>
                  <a:pt x="165199" y="39290"/>
                </a:moveTo>
                <a:lnTo>
                  <a:pt x="109388" y="98226"/>
                </a:lnTo>
                <a:lnTo>
                  <a:pt x="190649" y="95994"/>
                </a:lnTo>
                <a:cubicBezTo>
                  <a:pt x="189160" y="73670"/>
                  <a:pt x="180677" y="54768"/>
                  <a:pt x="165199" y="39290"/>
                </a:cubicBezTo>
                <a:close/>
                <a:moveTo>
                  <a:pt x="101798" y="12501"/>
                </a:moveTo>
                <a:cubicBezTo>
                  <a:pt x="78283" y="12501"/>
                  <a:pt x="58043" y="20538"/>
                  <a:pt x="41076" y="36611"/>
                </a:cubicBezTo>
                <a:lnTo>
                  <a:pt x="101798" y="97333"/>
                </a:lnTo>
                <a:lnTo>
                  <a:pt x="160734" y="34825"/>
                </a:lnTo>
                <a:cubicBezTo>
                  <a:pt x="156567" y="31551"/>
                  <a:pt x="153590" y="29319"/>
                  <a:pt x="151804" y="28128"/>
                </a:cubicBezTo>
                <a:cubicBezTo>
                  <a:pt x="136922" y="17710"/>
                  <a:pt x="120253" y="12501"/>
                  <a:pt x="101798" y="12501"/>
                </a:cubicBezTo>
                <a:close/>
                <a:moveTo>
                  <a:pt x="101798" y="0"/>
                </a:moveTo>
                <a:cubicBezTo>
                  <a:pt x="122932" y="0"/>
                  <a:pt x="141982" y="5804"/>
                  <a:pt x="158948" y="17412"/>
                </a:cubicBezTo>
                <a:cubicBezTo>
                  <a:pt x="172938" y="26937"/>
                  <a:pt x="183877" y="39141"/>
                  <a:pt x="191765" y="54024"/>
                </a:cubicBezTo>
                <a:cubicBezTo>
                  <a:pt x="199653" y="68907"/>
                  <a:pt x="203597" y="84832"/>
                  <a:pt x="203597" y="101798"/>
                </a:cubicBezTo>
                <a:lnTo>
                  <a:pt x="203597" y="108942"/>
                </a:lnTo>
                <a:cubicBezTo>
                  <a:pt x="201811" y="135433"/>
                  <a:pt x="191095" y="157832"/>
                  <a:pt x="171450" y="176138"/>
                </a:cubicBezTo>
                <a:cubicBezTo>
                  <a:pt x="151804" y="194444"/>
                  <a:pt x="128587" y="203597"/>
                  <a:pt x="101798" y="203597"/>
                </a:cubicBezTo>
                <a:cubicBezTo>
                  <a:pt x="73818" y="203597"/>
                  <a:pt x="49857" y="193625"/>
                  <a:pt x="29914" y="173682"/>
                </a:cubicBezTo>
                <a:cubicBezTo>
                  <a:pt x="9971" y="153739"/>
                  <a:pt x="0" y="129778"/>
                  <a:pt x="0" y="101798"/>
                </a:cubicBezTo>
                <a:cubicBezTo>
                  <a:pt x="0" y="73818"/>
                  <a:pt x="9971" y="49857"/>
                  <a:pt x="29914" y="29914"/>
                </a:cubicBezTo>
                <a:cubicBezTo>
                  <a:pt x="49857" y="9971"/>
                  <a:pt x="73818" y="0"/>
                  <a:pt x="101798" y="0"/>
                </a:cubicBezTo>
                <a:close/>
              </a:path>
            </a:pathLst>
          </a:custGeom>
          <a:solidFill>
            <a:srgbClr val="151515"/>
          </a:solidFill>
          <a:ln>
            <a:solidFill>
              <a:srgbClr val="151515"/>
            </a:solidFill>
          </a:ln>
          <a:effectLst/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Rounded Rectangle 36"/>
          <p:cNvSpPr/>
          <p:nvPr/>
        </p:nvSpPr>
        <p:spPr>
          <a:xfrm>
            <a:off x="8275955" y="1600835"/>
            <a:ext cx="2965450" cy="4472305"/>
          </a:xfrm>
          <a:prstGeom prst="roundRect">
            <a:avLst>
              <a:gd name="adj" fmla="val 4016"/>
            </a:avLst>
          </a:prstGeom>
          <a:noFill/>
          <a:ln w="3175">
            <a:solidFill>
              <a:srgbClr val="15151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Freeform 50"/>
          <p:cNvSpPr/>
          <p:nvPr/>
        </p:nvSpPr>
        <p:spPr>
          <a:xfrm>
            <a:off x="9361850" y="2219447"/>
            <a:ext cx="793340" cy="783031"/>
          </a:xfrm>
          <a:custGeom>
            <a:avLst/>
            <a:gdLst/>
            <a:ahLst/>
            <a:cxnLst/>
            <a:rect l="l" t="t" r="r" b="b"/>
            <a:pathLst>
              <a:path w="206276" h="203596">
                <a:moveTo>
                  <a:pt x="95548" y="108049"/>
                </a:moveTo>
                <a:cubicBezTo>
                  <a:pt x="93762" y="108049"/>
                  <a:pt x="92199" y="108719"/>
                  <a:pt x="90860" y="110058"/>
                </a:cubicBezTo>
                <a:cubicBezTo>
                  <a:pt x="89520" y="111397"/>
                  <a:pt x="88850" y="112960"/>
                  <a:pt x="88850" y="114746"/>
                </a:cubicBezTo>
                <a:lnTo>
                  <a:pt x="88850" y="129927"/>
                </a:lnTo>
                <a:cubicBezTo>
                  <a:pt x="88850" y="134391"/>
                  <a:pt x="91083" y="136624"/>
                  <a:pt x="95548" y="136624"/>
                </a:cubicBezTo>
                <a:lnTo>
                  <a:pt x="110728" y="136624"/>
                </a:lnTo>
                <a:cubicBezTo>
                  <a:pt x="115193" y="136624"/>
                  <a:pt x="117426" y="134391"/>
                  <a:pt x="117426" y="129927"/>
                </a:cubicBezTo>
                <a:lnTo>
                  <a:pt x="117426" y="114746"/>
                </a:lnTo>
                <a:cubicBezTo>
                  <a:pt x="117426" y="112960"/>
                  <a:pt x="116756" y="111397"/>
                  <a:pt x="115416" y="110058"/>
                </a:cubicBezTo>
                <a:cubicBezTo>
                  <a:pt x="114077" y="108719"/>
                  <a:pt x="112514" y="108049"/>
                  <a:pt x="110728" y="108049"/>
                </a:cubicBezTo>
                <a:close/>
                <a:moveTo>
                  <a:pt x="21878" y="54024"/>
                </a:moveTo>
                <a:cubicBezTo>
                  <a:pt x="19497" y="54024"/>
                  <a:pt x="17339" y="54992"/>
                  <a:pt x="15404" y="56926"/>
                </a:cubicBezTo>
                <a:cubicBezTo>
                  <a:pt x="13469" y="58861"/>
                  <a:pt x="12502" y="61019"/>
                  <a:pt x="12502" y="63400"/>
                </a:cubicBezTo>
                <a:lnTo>
                  <a:pt x="12502" y="117871"/>
                </a:lnTo>
                <a:lnTo>
                  <a:pt x="22771" y="117871"/>
                </a:lnTo>
                <a:cubicBezTo>
                  <a:pt x="24854" y="117871"/>
                  <a:pt x="25896" y="118913"/>
                  <a:pt x="25896" y="120997"/>
                </a:cubicBezTo>
                <a:cubicBezTo>
                  <a:pt x="25896" y="123080"/>
                  <a:pt x="24854" y="124122"/>
                  <a:pt x="22771" y="124122"/>
                </a:cubicBezTo>
                <a:lnTo>
                  <a:pt x="12502" y="124122"/>
                </a:lnTo>
                <a:lnTo>
                  <a:pt x="12502" y="181272"/>
                </a:lnTo>
                <a:cubicBezTo>
                  <a:pt x="12502" y="183951"/>
                  <a:pt x="13469" y="186184"/>
                  <a:pt x="15404" y="187970"/>
                </a:cubicBezTo>
                <a:cubicBezTo>
                  <a:pt x="17339" y="189755"/>
                  <a:pt x="19497" y="190648"/>
                  <a:pt x="21878" y="190648"/>
                </a:cubicBezTo>
                <a:lnTo>
                  <a:pt x="184398" y="190648"/>
                </a:lnTo>
                <a:cubicBezTo>
                  <a:pt x="186779" y="190648"/>
                  <a:pt x="188937" y="189755"/>
                  <a:pt x="190872" y="187970"/>
                </a:cubicBezTo>
                <a:cubicBezTo>
                  <a:pt x="192807" y="186184"/>
                  <a:pt x="193774" y="183951"/>
                  <a:pt x="193774" y="181272"/>
                </a:cubicBezTo>
                <a:lnTo>
                  <a:pt x="193774" y="124122"/>
                </a:lnTo>
                <a:lnTo>
                  <a:pt x="123676" y="124122"/>
                </a:lnTo>
                <a:lnTo>
                  <a:pt x="123676" y="130373"/>
                </a:lnTo>
                <a:cubicBezTo>
                  <a:pt x="123676" y="133647"/>
                  <a:pt x="122411" y="136549"/>
                  <a:pt x="119881" y="139079"/>
                </a:cubicBezTo>
                <a:cubicBezTo>
                  <a:pt x="117351" y="141610"/>
                  <a:pt x="114300" y="142875"/>
                  <a:pt x="110728" y="142875"/>
                </a:cubicBezTo>
                <a:lnTo>
                  <a:pt x="95548" y="142875"/>
                </a:lnTo>
                <a:cubicBezTo>
                  <a:pt x="91976" y="142875"/>
                  <a:pt x="88925" y="141610"/>
                  <a:pt x="86395" y="139079"/>
                </a:cubicBezTo>
                <a:cubicBezTo>
                  <a:pt x="83865" y="136549"/>
                  <a:pt x="82600" y="133647"/>
                  <a:pt x="82600" y="130373"/>
                </a:cubicBezTo>
                <a:lnTo>
                  <a:pt x="82600" y="124122"/>
                </a:lnTo>
                <a:lnTo>
                  <a:pt x="41523" y="124122"/>
                </a:lnTo>
                <a:cubicBezTo>
                  <a:pt x="39440" y="124122"/>
                  <a:pt x="38398" y="123080"/>
                  <a:pt x="38398" y="120997"/>
                </a:cubicBezTo>
                <a:cubicBezTo>
                  <a:pt x="38398" y="118913"/>
                  <a:pt x="39440" y="117871"/>
                  <a:pt x="41523" y="117871"/>
                </a:cubicBezTo>
                <a:lnTo>
                  <a:pt x="82600" y="117871"/>
                </a:lnTo>
                <a:lnTo>
                  <a:pt x="82600" y="114746"/>
                </a:lnTo>
                <a:cubicBezTo>
                  <a:pt x="82600" y="111174"/>
                  <a:pt x="83865" y="108123"/>
                  <a:pt x="86395" y="105593"/>
                </a:cubicBezTo>
                <a:cubicBezTo>
                  <a:pt x="88925" y="103063"/>
                  <a:pt x="91976" y="101798"/>
                  <a:pt x="95548" y="101798"/>
                </a:cubicBezTo>
                <a:lnTo>
                  <a:pt x="110728" y="101798"/>
                </a:lnTo>
                <a:cubicBezTo>
                  <a:pt x="114300" y="101798"/>
                  <a:pt x="117351" y="103063"/>
                  <a:pt x="119881" y="105593"/>
                </a:cubicBezTo>
                <a:cubicBezTo>
                  <a:pt x="122411" y="108123"/>
                  <a:pt x="123676" y="111174"/>
                  <a:pt x="123676" y="114746"/>
                </a:cubicBezTo>
                <a:lnTo>
                  <a:pt x="123676" y="117871"/>
                </a:lnTo>
                <a:lnTo>
                  <a:pt x="193774" y="117871"/>
                </a:lnTo>
                <a:lnTo>
                  <a:pt x="193774" y="63400"/>
                </a:lnTo>
                <a:cubicBezTo>
                  <a:pt x="193774" y="61019"/>
                  <a:pt x="192807" y="58861"/>
                  <a:pt x="190872" y="56926"/>
                </a:cubicBezTo>
                <a:cubicBezTo>
                  <a:pt x="188937" y="54992"/>
                  <a:pt x="186779" y="54024"/>
                  <a:pt x="184398" y="54024"/>
                </a:cubicBezTo>
                <a:close/>
                <a:moveTo>
                  <a:pt x="89743" y="12948"/>
                </a:moveTo>
                <a:cubicBezTo>
                  <a:pt x="84981" y="12948"/>
                  <a:pt x="82600" y="15329"/>
                  <a:pt x="82600" y="20091"/>
                </a:cubicBezTo>
                <a:lnTo>
                  <a:pt x="82600" y="41523"/>
                </a:lnTo>
                <a:lnTo>
                  <a:pt x="123676" y="41523"/>
                </a:lnTo>
                <a:lnTo>
                  <a:pt x="123676" y="20091"/>
                </a:lnTo>
                <a:cubicBezTo>
                  <a:pt x="123676" y="15329"/>
                  <a:pt x="119807" y="12948"/>
                  <a:pt x="112068" y="12948"/>
                </a:cubicBezTo>
                <a:close/>
                <a:moveTo>
                  <a:pt x="89743" y="0"/>
                </a:moveTo>
                <a:lnTo>
                  <a:pt x="115193" y="0"/>
                </a:lnTo>
                <a:cubicBezTo>
                  <a:pt x="121742" y="0"/>
                  <a:pt x="126950" y="1860"/>
                  <a:pt x="130820" y="5581"/>
                </a:cubicBezTo>
                <a:cubicBezTo>
                  <a:pt x="134690" y="9301"/>
                  <a:pt x="136624" y="14138"/>
                  <a:pt x="136624" y="20091"/>
                </a:cubicBezTo>
                <a:lnTo>
                  <a:pt x="136624" y="41523"/>
                </a:lnTo>
                <a:lnTo>
                  <a:pt x="184398" y="41523"/>
                </a:lnTo>
                <a:cubicBezTo>
                  <a:pt x="190351" y="41523"/>
                  <a:pt x="195486" y="43681"/>
                  <a:pt x="199802" y="47997"/>
                </a:cubicBezTo>
                <a:cubicBezTo>
                  <a:pt x="204118" y="52313"/>
                  <a:pt x="206276" y="57447"/>
                  <a:pt x="206276" y="63400"/>
                </a:cubicBezTo>
                <a:lnTo>
                  <a:pt x="206276" y="181272"/>
                </a:lnTo>
                <a:cubicBezTo>
                  <a:pt x="206276" y="187225"/>
                  <a:pt x="204118" y="192434"/>
                  <a:pt x="199802" y="196899"/>
                </a:cubicBezTo>
                <a:cubicBezTo>
                  <a:pt x="195486" y="201364"/>
                  <a:pt x="190351" y="203596"/>
                  <a:pt x="184398" y="203596"/>
                </a:cubicBezTo>
                <a:lnTo>
                  <a:pt x="21878" y="203596"/>
                </a:lnTo>
                <a:cubicBezTo>
                  <a:pt x="15925" y="203596"/>
                  <a:pt x="10790" y="201364"/>
                  <a:pt x="6474" y="196899"/>
                </a:cubicBezTo>
                <a:cubicBezTo>
                  <a:pt x="2158" y="192434"/>
                  <a:pt x="0" y="187225"/>
                  <a:pt x="0" y="181272"/>
                </a:cubicBezTo>
                <a:lnTo>
                  <a:pt x="0" y="63400"/>
                </a:lnTo>
                <a:cubicBezTo>
                  <a:pt x="0" y="57447"/>
                  <a:pt x="2158" y="52313"/>
                  <a:pt x="6474" y="47997"/>
                </a:cubicBezTo>
                <a:cubicBezTo>
                  <a:pt x="10790" y="43681"/>
                  <a:pt x="15925" y="41523"/>
                  <a:pt x="21878" y="41523"/>
                </a:cubicBezTo>
                <a:lnTo>
                  <a:pt x="69652" y="41523"/>
                </a:lnTo>
                <a:lnTo>
                  <a:pt x="69652" y="20091"/>
                </a:lnTo>
                <a:cubicBezTo>
                  <a:pt x="69652" y="14138"/>
                  <a:pt x="71363" y="9301"/>
                  <a:pt x="74786" y="5581"/>
                </a:cubicBezTo>
                <a:cubicBezTo>
                  <a:pt x="78209" y="1860"/>
                  <a:pt x="83195" y="0"/>
                  <a:pt x="89743" y="0"/>
                </a:cubicBezTo>
                <a:close/>
              </a:path>
            </a:pathLst>
          </a:custGeom>
          <a:solidFill>
            <a:srgbClr val="151515"/>
          </a:solidFill>
          <a:ln>
            <a:solidFill>
              <a:srgbClr val="151515"/>
            </a:solidFill>
          </a:ln>
          <a:effectLst/>
        </p:spPr>
        <p:txBody>
          <a:bodyPr rot="0" spcFirstLastPara="0" vert="horz" wrap="square" lIns="121920" tIns="60960" rIns="121920" bIns="6096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1183005" y="3449955"/>
            <a:ext cx="298577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Sizing</a:t>
            </a:r>
            <a:r>
              <a:rPr lang="zh-CN" altLang="en-US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（工作量分配）</a:t>
            </a: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220470" y="4196715"/>
            <a:ext cx="2965450" cy="115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en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NFC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感应模块排布  - 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快递定位与查询 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4668520" y="3449320"/>
            <a:ext cx="296608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Ordering</a:t>
            </a:r>
            <a:r>
              <a:rPr lang="zh-CN" altLang="en-US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（任务顺序）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4951730" y="3978910"/>
            <a:ext cx="2546985" cy="189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由于本轮工作先后顺序的特性，本次的工作组员配合根据顺序完成。</a:t>
            </a:r>
            <a:endParaRPr lang="en-US" altLang="zh-CN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对测试过程中可能出现的错误</a:t>
            </a:r>
            <a:r>
              <a:rPr lang="zh-CN" altLang="en-US" sz="160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实时进行修正。</a:t>
            </a: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8468360" y="3449320"/>
            <a:ext cx="260985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Work</a:t>
            </a:r>
            <a:r>
              <a:rPr lang="zh-CN" altLang="en-US" sz="20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（团队分工）</a:t>
            </a: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8468360" y="3978910"/>
            <a:ext cx="2682875" cy="196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·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本轮项目负责人：林童奕凡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系统测试：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姜嘉祺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贺云航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杨鸣谦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王雪飞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任意多边形: 形状 25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任意多边形: 形状 26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任意多边形: 形状 27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9" name="任意多边形: 形状 28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079106" y="543722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blipFill>
                  <a:blip r:embed="rId5"/>
                  <a:stretch>
                    <a:fillRect/>
                  </a:stretch>
                </a:blipFill>
                <a:cs typeface="+mn-ea"/>
                <a:sym typeface="+mn-lt"/>
              </a:rPr>
              <a:t>交付前项目规划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374058" y="888816"/>
            <a:ext cx="11443885" cy="5080368"/>
          </a:xfrm>
          <a:custGeom>
            <a:avLst/>
            <a:gdLst>
              <a:gd name="connsiteX0" fmla="*/ 422989 w 9635319"/>
              <a:gd name="connsiteY0" fmla="*/ 3395305 h 4277478"/>
              <a:gd name="connsiteX1" fmla="*/ 305600 w 9635319"/>
              <a:gd name="connsiteY1" fmla="*/ 3512694 h 4277478"/>
              <a:gd name="connsiteX2" fmla="*/ 422989 w 9635319"/>
              <a:gd name="connsiteY2" fmla="*/ 3630083 h 4277478"/>
              <a:gd name="connsiteX3" fmla="*/ 540378 w 9635319"/>
              <a:gd name="connsiteY3" fmla="*/ 3512694 h 4277478"/>
              <a:gd name="connsiteX4" fmla="*/ 422989 w 9635319"/>
              <a:gd name="connsiteY4" fmla="*/ 3395305 h 4277478"/>
              <a:gd name="connsiteX5" fmla="*/ 422989 w 9635319"/>
              <a:gd name="connsiteY5" fmla="*/ 2456879 h 4277478"/>
              <a:gd name="connsiteX6" fmla="*/ 305600 w 9635319"/>
              <a:gd name="connsiteY6" fmla="*/ 2574268 h 4277478"/>
              <a:gd name="connsiteX7" fmla="*/ 422989 w 9635319"/>
              <a:gd name="connsiteY7" fmla="*/ 2691657 h 4277478"/>
              <a:gd name="connsiteX8" fmla="*/ 540378 w 9635319"/>
              <a:gd name="connsiteY8" fmla="*/ 2574268 h 4277478"/>
              <a:gd name="connsiteX9" fmla="*/ 422989 w 9635319"/>
              <a:gd name="connsiteY9" fmla="*/ 2456879 h 4277478"/>
              <a:gd name="connsiteX10" fmla="*/ 422989 w 9635319"/>
              <a:gd name="connsiteY10" fmla="*/ 1518452 h 4277478"/>
              <a:gd name="connsiteX11" fmla="*/ 305600 w 9635319"/>
              <a:gd name="connsiteY11" fmla="*/ 1635841 h 4277478"/>
              <a:gd name="connsiteX12" fmla="*/ 422989 w 9635319"/>
              <a:gd name="connsiteY12" fmla="*/ 1753230 h 4277478"/>
              <a:gd name="connsiteX13" fmla="*/ 540378 w 9635319"/>
              <a:gd name="connsiteY13" fmla="*/ 1635841 h 4277478"/>
              <a:gd name="connsiteX14" fmla="*/ 422989 w 9635319"/>
              <a:gd name="connsiteY14" fmla="*/ 1518452 h 4277478"/>
              <a:gd name="connsiteX15" fmla="*/ 422989 w 9635319"/>
              <a:gd name="connsiteY15" fmla="*/ 580025 h 4277478"/>
              <a:gd name="connsiteX16" fmla="*/ 305600 w 9635319"/>
              <a:gd name="connsiteY16" fmla="*/ 697414 h 4277478"/>
              <a:gd name="connsiteX17" fmla="*/ 422989 w 9635319"/>
              <a:gd name="connsiteY17" fmla="*/ 814803 h 4277478"/>
              <a:gd name="connsiteX18" fmla="*/ 540378 w 9635319"/>
              <a:gd name="connsiteY18" fmla="*/ 697414 h 4277478"/>
              <a:gd name="connsiteX19" fmla="*/ 422989 w 9635319"/>
              <a:gd name="connsiteY19" fmla="*/ 580025 h 4277478"/>
              <a:gd name="connsiteX20" fmla="*/ 0 w 9635319"/>
              <a:gd name="connsiteY20" fmla="*/ 0 h 4277478"/>
              <a:gd name="connsiteX21" fmla="*/ 9635319 w 9635319"/>
              <a:gd name="connsiteY21" fmla="*/ 0 h 4277478"/>
              <a:gd name="connsiteX22" fmla="*/ 9635319 w 9635319"/>
              <a:gd name="connsiteY22" fmla="*/ 4277478 h 4277478"/>
              <a:gd name="connsiteX23" fmla="*/ 0 w 9635319"/>
              <a:gd name="connsiteY23" fmla="*/ 4277478 h 427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35319" h="4277478">
                <a:moveTo>
                  <a:pt x="422989" y="3395305"/>
                </a:moveTo>
                <a:cubicBezTo>
                  <a:pt x="358157" y="3395305"/>
                  <a:pt x="305600" y="3447862"/>
                  <a:pt x="305600" y="3512694"/>
                </a:cubicBezTo>
                <a:cubicBezTo>
                  <a:pt x="305600" y="3577526"/>
                  <a:pt x="358157" y="3630083"/>
                  <a:pt x="422989" y="3630083"/>
                </a:cubicBezTo>
                <a:cubicBezTo>
                  <a:pt x="487821" y="3630083"/>
                  <a:pt x="540378" y="3577526"/>
                  <a:pt x="540378" y="3512694"/>
                </a:cubicBezTo>
                <a:cubicBezTo>
                  <a:pt x="540378" y="3447862"/>
                  <a:pt x="487821" y="3395305"/>
                  <a:pt x="422989" y="3395305"/>
                </a:cubicBezTo>
                <a:close/>
                <a:moveTo>
                  <a:pt x="422989" y="2456879"/>
                </a:moveTo>
                <a:cubicBezTo>
                  <a:pt x="358157" y="2456879"/>
                  <a:pt x="305600" y="2509436"/>
                  <a:pt x="305600" y="2574268"/>
                </a:cubicBezTo>
                <a:cubicBezTo>
                  <a:pt x="305600" y="2639100"/>
                  <a:pt x="358157" y="2691657"/>
                  <a:pt x="422989" y="2691657"/>
                </a:cubicBezTo>
                <a:cubicBezTo>
                  <a:pt x="487821" y="2691657"/>
                  <a:pt x="540378" y="2639100"/>
                  <a:pt x="540378" y="2574268"/>
                </a:cubicBezTo>
                <a:cubicBezTo>
                  <a:pt x="540378" y="2509436"/>
                  <a:pt x="487821" y="2456879"/>
                  <a:pt x="422989" y="2456879"/>
                </a:cubicBezTo>
                <a:close/>
                <a:moveTo>
                  <a:pt x="422989" y="1518452"/>
                </a:moveTo>
                <a:cubicBezTo>
                  <a:pt x="358157" y="1518452"/>
                  <a:pt x="305600" y="1571009"/>
                  <a:pt x="305600" y="1635841"/>
                </a:cubicBezTo>
                <a:cubicBezTo>
                  <a:pt x="305600" y="1700673"/>
                  <a:pt x="358157" y="1753230"/>
                  <a:pt x="422989" y="1753230"/>
                </a:cubicBezTo>
                <a:cubicBezTo>
                  <a:pt x="487821" y="1753230"/>
                  <a:pt x="540378" y="1700673"/>
                  <a:pt x="540378" y="1635841"/>
                </a:cubicBezTo>
                <a:cubicBezTo>
                  <a:pt x="540378" y="1571009"/>
                  <a:pt x="487821" y="1518452"/>
                  <a:pt x="422989" y="1518452"/>
                </a:cubicBezTo>
                <a:close/>
                <a:moveTo>
                  <a:pt x="422989" y="580025"/>
                </a:moveTo>
                <a:cubicBezTo>
                  <a:pt x="358157" y="580025"/>
                  <a:pt x="305600" y="632582"/>
                  <a:pt x="305600" y="697414"/>
                </a:cubicBezTo>
                <a:cubicBezTo>
                  <a:pt x="305600" y="762246"/>
                  <a:pt x="358157" y="814803"/>
                  <a:pt x="422989" y="814803"/>
                </a:cubicBezTo>
                <a:cubicBezTo>
                  <a:pt x="487821" y="814803"/>
                  <a:pt x="540378" y="762246"/>
                  <a:pt x="540378" y="697414"/>
                </a:cubicBezTo>
                <a:cubicBezTo>
                  <a:pt x="540378" y="632582"/>
                  <a:pt x="487821" y="580025"/>
                  <a:pt x="422989" y="580025"/>
                </a:cubicBezTo>
                <a:close/>
                <a:moveTo>
                  <a:pt x="0" y="0"/>
                </a:moveTo>
                <a:lnTo>
                  <a:pt x="9635319" y="0"/>
                </a:lnTo>
                <a:lnTo>
                  <a:pt x="9635319" y="4277478"/>
                </a:lnTo>
                <a:lnTo>
                  <a:pt x="0" y="4277478"/>
                </a:lnTo>
                <a:close/>
              </a:path>
            </a:pathLst>
          </a:custGeom>
          <a:gradFill flip="none" rotWithShape="1">
            <a:gsLst>
              <a:gs pos="0">
                <a:srgbClr val="D1DEE5">
                  <a:alpha val="50000"/>
                </a:srgbClr>
              </a:gs>
              <a:gs pos="100000">
                <a:srgbClr val="D1DEE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345533" y="2967940"/>
            <a:ext cx="750093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blipFill>
                  <a:blip r:embed="rId2"/>
                  <a:stretch>
                    <a:fillRect/>
                  </a:stretch>
                </a:blipFill>
                <a:cs typeface="+mn-ea"/>
                <a:sym typeface="+mn-lt"/>
              </a:rPr>
              <a:t>THANKS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任意多边形: 形状 96"/>
          <p:cNvSpPr/>
          <p:nvPr/>
        </p:nvSpPr>
        <p:spPr>
          <a:xfrm>
            <a:off x="0" y="0"/>
            <a:ext cx="7587574" cy="6858000"/>
          </a:xfrm>
          <a:custGeom>
            <a:avLst/>
            <a:gdLst>
              <a:gd name="connsiteX0" fmla="*/ 678171 w 7587574"/>
              <a:gd name="connsiteY0" fmla="*/ 5443629 h 6858000"/>
              <a:gd name="connsiteX1" fmla="*/ 489963 w 7587574"/>
              <a:gd name="connsiteY1" fmla="*/ 5631836 h 6858000"/>
              <a:gd name="connsiteX2" fmla="*/ 678171 w 7587574"/>
              <a:gd name="connsiteY2" fmla="*/ 5820044 h 6858000"/>
              <a:gd name="connsiteX3" fmla="*/ 866378 w 7587574"/>
              <a:gd name="connsiteY3" fmla="*/ 5631836 h 6858000"/>
              <a:gd name="connsiteX4" fmla="*/ 678171 w 7587574"/>
              <a:gd name="connsiteY4" fmla="*/ 5443629 h 6858000"/>
              <a:gd name="connsiteX5" fmla="*/ 678171 w 7587574"/>
              <a:gd name="connsiteY5" fmla="*/ 3939068 h 6858000"/>
              <a:gd name="connsiteX6" fmla="*/ 489963 w 7587574"/>
              <a:gd name="connsiteY6" fmla="*/ 4127276 h 6858000"/>
              <a:gd name="connsiteX7" fmla="*/ 678171 w 7587574"/>
              <a:gd name="connsiteY7" fmla="*/ 4315483 h 6858000"/>
              <a:gd name="connsiteX8" fmla="*/ 866378 w 7587574"/>
              <a:gd name="connsiteY8" fmla="*/ 4127276 h 6858000"/>
              <a:gd name="connsiteX9" fmla="*/ 678171 w 7587574"/>
              <a:gd name="connsiteY9" fmla="*/ 3939068 h 6858000"/>
              <a:gd name="connsiteX10" fmla="*/ 678171 w 7587574"/>
              <a:gd name="connsiteY10" fmla="*/ 2434506 h 6858000"/>
              <a:gd name="connsiteX11" fmla="*/ 489963 w 7587574"/>
              <a:gd name="connsiteY11" fmla="*/ 2622713 h 6858000"/>
              <a:gd name="connsiteX12" fmla="*/ 678171 w 7587574"/>
              <a:gd name="connsiteY12" fmla="*/ 2810921 h 6858000"/>
              <a:gd name="connsiteX13" fmla="*/ 866378 w 7587574"/>
              <a:gd name="connsiteY13" fmla="*/ 2622713 h 6858000"/>
              <a:gd name="connsiteX14" fmla="*/ 678171 w 7587574"/>
              <a:gd name="connsiteY14" fmla="*/ 2434506 h 6858000"/>
              <a:gd name="connsiteX15" fmla="*/ 678171 w 7587574"/>
              <a:gd name="connsiteY15" fmla="*/ 929943 h 6858000"/>
              <a:gd name="connsiteX16" fmla="*/ 489963 w 7587574"/>
              <a:gd name="connsiteY16" fmla="*/ 1118151 h 6858000"/>
              <a:gd name="connsiteX17" fmla="*/ 678171 w 7587574"/>
              <a:gd name="connsiteY17" fmla="*/ 1306359 h 6858000"/>
              <a:gd name="connsiteX18" fmla="*/ 866378 w 7587574"/>
              <a:gd name="connsiteY18" fmla="*/ 1118151 h 6858000"/>
              <a:gd name="connsiteX19" fmla="*/ 678171 w 7587574"/>
              <a:gd name="connsiteY19" fmla="*/ 929943 h 6858000"/>
              <a:gd name="connsiteX20" fmla="*/ 0 w 7587574"/>
              <a:gd name="connsiteY20" fmla="*/ 0 h 6858000"/>
              <a:gd name="connsiteX21" fmla="*/ 7587574 w 7587574"/>
              <a:gd name="connsiteY21" fmla="*/ 0 h 6858000"/>
              <a:gd name="connsiteX22" fmla="*/ 7587574 w 7587574"/>
              <a:gd name="connsiteY22" fmla="*/ 6858000 h 6858000"/>
              <a:gd name="connsiteX23" fmla="*/ 0 w 758757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587574" h="6858000">
                <a:moveTo>
                  <a:pt x="678171" y="5443629"/>
                </a:moveTo>
                <a:cubicBezTo>
                  <a:pt x="574227" y="5443629"/>
                  <a:pt x="489963" y="5527893"/>
                  <a:pt x="489963" y="5631836"/>
                </a:cubicBezTo>
                <a:cubicBezTo>
                  <a:pt x="489963" y="5735780"/>
                  <a:pt x="574227" y="5820044"/>
                  <a:pt x="678171" y="5820044"/>
                </a:cubicBezTo>
                <a:cubicBezTo>
                  <a:pt x="782115" y="5820044"/>
                  <a:pt x="866378" y="5735780"/>
                  <a:pt x="866378" y="5631836"/>
                </a:cubicBezTo>
                <a:cubicBezTo>
                  <a:pt x="866378" y="5527893"/>
                  <a:pt x="782115" y="5443629"/>
                  <a:pt x="678171" y="5443629"/>
                </a:cubicBezTo>
                <a:close/>
                <a:moveTo>
                  <a:pt x="678171" y="3939068"/>
                </a:moveTo>
                <a:cubicBezTo>
                  <a:pt x="574227" y="3939068"/>
                  <a:pt x="489963" y="4023332"/>
                  <a:pt x="489963" y="4127276"/>
                </a:cubicBezTo>
                <a:cubicBezTo>
                  <a:pt x="489963" y="4231220"/>
                  <a:pt x="574227" y="4315483"/>
                  <a:pt x="678171" y="4315483"/>
                </a:cubicBezTo>
                <a:cubicBezTo>
                  <a:pt x="782115" y="4315483"/>
                  <a:pt x="866378" y="4231220"/>
                  <a:pt x="866378" y="4127276"/>
                </a:cubicBezTo>
                <a:cubicBezTo>
                  <a:pt x="866378" y="4023332"/>
                  <a:pt x="782115" y="3939068"/>
                  <a:pt x="678171" y="3939068"/>
                </a:cubicBezTo>
                <a:close/>
                <a:moveTo>
                  <a:pt x="678171" y="2434506"/>
                </a:moveTo>
                <a:cubicBezTo>
                  <a:pt x="574227" y="2434506"/>
                  <a:pt x="489963" y="2518769"/>
                  <a:pt x="489963" y="2622713"/>
                </a:cubicBezTo>
                <a:cubicBezTo>
                  <a:pt x="489963" y="2726657"/>
                  <a:pt x="574227" y="2810921"/>
                  <a:pt x="678171" y="2810921"/>
                </a:cubicBezTo>
                <a:cubicBezTo>
                  <a:pt x="782115" y="2810921"/>
                  <a:pt x="866378" y="2726657"/>
                  <a:pt x="866378" y="2622713"/>
                </a:cubicBezTo>
                <a:cubicBezTo>
                  <a:pt x="866378" y="2518769"/>
                  <a:pt x="782115" y="2434506"/>
                  <a:pt x="678171" y="2434506"/>
                </a:cubicBezTo>
                <a:close/>
                <a:moveTo>
                  <a:pt x="678171" y="929943"/>
                </a:moveTo>
                <a:cubicBezTo>
                  <a:pt x="574227" y="929943"/>
                  <a:pt x="489963" y="1014207"/>
                  <a:pt x="489963" y="1118151"/>
                </a:cubicBezTo>
                <a:cubicBezTo>
                  <a:pt x="489963" y="1222095"/>
                  <a:pt x="574227" y="1306359"/>
                  <a:pt x="678171" y="1306359"/>
                </a:cubicBezTo>
                <a:cubicBezTo>
                  <a:pt x="782115" y="1306359"/>
                  <a:pt x="866378" y="1222095"/>
                  <a:pt x="866378" y="1118151"/>
                </a:cubicBezTo>
                <a:cubicBezTo>
                  <a:pt x="866378" y="1014207"/>
                  <a:pt x="782115" y="929943"/>
                  <a:pt x="678171" y="929943"/>
                </a:cubicBezTo>
                <a:close/>
                <a:moveTo>
                  <a:pt x="0" y="0"/>
                </a:moveTo>
                <a:lnTo>
                  <a:pt x="7587574" y="0"/>
                </a:lnTo>
                <a:lnTo>
                  <a:pt x="7587574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D1DEE5"/>
              </a:gs>
              <a:gs pos="100000">
                <a:srgbClr val="D1DEE5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565489" y="2628246"/>
            <a:ext cx="2097205" cy="6463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PART 01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214334" y="3545847"/>
            <a:ext cx="4768122" cy="8299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blipFill>
                  <a:blip r:embed="rId2"/>
                  <a:stretch>
                    <a:fillRect/>
                  </a:stretch>
                </a:blipFill>
                <a:cs typeface="+mn-ea"/>
                <a:sym typeface="+mn-lt"/>
              </a:rPr>
              <a:t>Sprint Review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78599" y="1141187"/>
            <a:ext cx="211714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回顾</a:t>
            </a: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078599" y="1708789"/>
            <a:ext cx="10648177" cy="419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按照 Sprint Planning 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 的内容，我们在今天（</a:t>
            </a:r>
            <a:r>
              <a:rPr lang="en-US" altLang="zh-CN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7.18</a:t>
            </a: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）应当完成了以下任务：</a:t>
            </a:r>
          </a:p>
        </p:txBody>
      </p:sp>
      <p:sp>
        <p:nvSpPr>
          <p:cNvPr id="9" name="矩形 8"/>
          <p:cNvSpPr/>
          <p:nvPr/>
        </p:nvSpPr>
        <p:spPr>
          <a:xfrm>
            <a:off x="1156335" y="2456180"/>
            <a:ext cx="8182737" cy="3644265"/>
          </a:xfrm>
          <a:prstGeom prst="rect">
            <a:avLst/>
          </a:prstGeom>
          <a:solidFill>
            <a:schemeClr val="bg1"/>
          </a:solidFill>
          <a:ln>
            <a:solidFill>
              <a:srgbClr val="151515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301115" y="2580005"/>
            <a:ext cx="6233541" cy="339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华为云</a:t>
            </a:r>
            <a:r>
              <a:rPr lang="en" altLang="zh-CN" sz="1400" dirty="0" err="1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IoTDA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集成 </a:t>
            </a:r>
            <a:endParaRPr lang="en-US" altLang="zh-CN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与华为云</a:t>
            </a:r>
            <a:r>
              <a:rPr lang="en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IoT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平台对接，实现数据的云端流转</a:t>
            </a:r>
            <a:endParaRPr lang="en-US" altLang="zh-CN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后端数据库 </a:t>
            </a:r>
            <a:endParaRPr lang="en-US" altLang="zh-CN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创建数据库存放相关数据 </a:t>
            </a:r>
            <a:endParaRPr lang="en-US" altLang="zh-CN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0">
              <a:lnSpc>
                <a:spcPct val="150000"/>
              </a:lnSpc>
            </a:pPr>
            <a:endParaRPr lang="en-US" altLang="zh-CN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数据显示查询平台 </a:t>
            </a:r>
            <a:endParaRPr lang="en-US" altLang="zh-CN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开发</a:t>
            </a:r>
            <a:r>
              <a:rPr lang="en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Web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端和小程序端的数据查询系统，提供快递信息查询服务</a:t>
            </a:r>
            <a:endParaRPr lang="en-US" altLang="zh-CN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包含</a:t>
            </a:r>
            <a:r>
              <a:rPr lang="en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Web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端，小程序</a:t>
            </a:r>
          </a:p>
        </p:txBody>
      </p:sp>
      <p:sp>
        <p:nvSpPr>
          <p:cNvPr id="15" name="任意多边形: 形状 14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任意多边形: 形状 15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Sprint Review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78599" y="1141187"/>
            <a:ext cx="211714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回顾</a:t>
            </a: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078599" y="1708789"/>
            <a:ext cx="10648177" cy="78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根据上一轮的工作总结，同时结合本轮工作先后顺序的特性，本次的工作没有以并行为主的方式进行，而是组员配合顺序完成。</a:t>
            </a:r>
          </a:p>
        </p:txBody>
      </p:sp>
      <p:sp>
        <p:nvSpPr>
          <p:cNvPr id="15" name="任意多边形: 形状 14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任意多边形: 形状 15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Sprint Review</a:t>
            </a: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4737100" y="2646045"/>
            <a:ext cx="3331210" cy="3644265"/>
          </a:xfrm>
          <a:prstGeom prst="rect">
            <a:avLst/>
          </a:prstGeom>
          <a:solidFill>
            <a:schemeClr val="bg1"/>
          </a:solidFill>
          <a:ln>
            <a:solidFill>
              <a:srgbClr val="151515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069840" y="2651760"/>
            <a:ext cx="2799080" cy="339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调整之后，项目的分工如下：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负责人：王雪飞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BearPi</a:t>
            </a: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：王雪飞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web</a:t>
            </a: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端：林童奕凡 杨鸣谦</a:t>
            </a:r>
            <a:r>
              <a:rPr lang="en-US" altLang="zh-CN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小程序端：姜嘉祺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blipFill>
                  <a:blip r:embed="rId7"/>
                  <a:stretch>
                    <a:fillRect/>
                  </a:stretch>
                </a:blipFill>
                <a:cs typeface="+mn-ea"/>
                <a:sym typeface="+mn-lt"/>
              </a:rPr>
              <a:t>Sprint Review</a:t>
            </a:r>
          </a:p>
        </p:txBody>
      </p:sp>
      <p:pic>
        <p:nvPicPr>
          <p:cNvPr id="6" name="图片 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4" t="11343" r="12892" b="17174"/>
          <a:stretch>
            <a:fillRect/>
          </a:stretch>
        </p:blipFill>
        <p:spPr>
          <a:xfrm>
            <a:off x="2849170" y="860587"/>
            <a:ext cx="6643293" cy="37472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84F5685-ECDD-D719-8DFE-16CBEC85B8B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94936" y="4770380"/>
            <a:ext cx="7002127" cy="174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* </a:t>
            </a:r>
            <a:r>
              <a:rPr lang="en" altLang="zh-CN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bearpi1</a:t>
            </a:r>
            <a:r>
              <a:rPr lang="zh-CN" alt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en" altLang="zh-CN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bearpi2</a:t>
            </a:r>
            <a:r>
              <a:rPr lang="zh-CN" alt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之间一直通过</a:t>
            </a:r>
            <a:r>
              <a:rPr lang="en-US" altLang="zh-CN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socket</a:t>
            </a:r>
            <a:r>
              <a:rPr lang="zh-CN" alt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保持通讯，但</a:t>
            </a:r>
            <a:r>
              <a:rPr lang="en-US" altLang="zh-CN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bearpi1</a:t>
            </a:r>
            <a:r>
              <a:rPr lang="zh-CN" alt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不需要访问云服务器。</a:t>
            </a:r>
            <a:endParaRPr lang="en-US" altLang="zh-CN"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/>
            <a:r>
              <a:rPr lang="zh-CN" alt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* </a:t>
            </a:r>
            <a:r>
              <a:rPr lang="en" altLang="zh-CN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bearpi2</a:t>
            </a:r>
            <a:r>
              <a:rPr lang="zh-CN" alt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与云端服务器都连接菜鸟驿站的</a:t>
            </a:r>
            <a:r>
              <a:rPr lang="en" altLang="zh-CN" sz="2000" dirty="0" err="1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wifi</a:t>
            </a:r>
            <a:r>
              <a:rPr lang="zh-CN" alt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，通过</a:t>
            </a:r>
            <a:r>
              <a:rPr lang="en" altLang="zh-CN" sz="2000" dirty="0" err="1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mqtt</a:t>
            </a:r>
            <a:r>
              <a:rPr lang="zh-CN" altLang="en-US" sz="2000" dirty="0">
                <a:solidFill>
                  <a:srgbClr val="151515"/>
                </a:solidFill>
                <a:latin typeface="+mn-lt"/>
                <a:ea typeface="+mn-ea"/>
                <a:cs typeface="+mn-ea"/>
                <a:sym typeface="+mn-lt"/>
              </a:rPr>
              <a:t>协议通信。</a:t>
            </a:r>
          </a:p>
          <a:p>
            <a:pPr eaLnBrk="1" hangingPunct="1"/>
            <a:endParaRPr lang="zh-CN" altLang="en-US" sz="2000" dirty="0">
              <a:solidFill>
                <a:srgbClr val="15151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blipFill>
                  <a:blip r:embed="rId5"/>
                  <a:stretch>
                    <a:fillRect/>
                  </a:stretch>
                </a:blipFill>
                <a:cs typeface="+mn-ea"/>
                <a:sym typeface="+mn-lt"/>
              </a:rPr>
              <a:t>工作汇报</a:t>
            </a:r>
          </a:p>
        </p:txBody>
      </p:sp>
      <p:sp>
        <p:nvSpPr>
          <p:cNvPr id="2" name="文本框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83472" y="1200832"/>
            <a:ext cx="6664810" cy="4742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 eaLnBrk="1" hangingPunct="1"/>
            <a:r>
              <a:rPr lang="zh-CN" altLang="zh-CN" sz="2000" b="1" dirty="0">
                <a:blipFill>
                  <a:blip r:embed="rId5"/>
                  <a:stretch>
                    <a:fillRect/>
                  </a:stretch>
                </a:blipFill>
                <a:latin typeface="+mn-lt"/>
                <a:ea typeface="+mn-ea"/>
                <a:cs typeface="+mn-ea"/>
              </a:rPr>
              <a:t>堡垒机与华为云的交互</a:t>
            </a:r>
            <a:endParaRPr lang="en-US" altLang="zh-CN" sz="2000" b="1" dirty="0">
              <a:blipFill>
                <a:blip r:embed="rId5"/>
                <a:stretch>
                  <a:fillRect/>
                </a:stretch>
              </a:blipFill>
              <a:latin typeface="+mn-lt"/>
              <a:ea typeface="+mn-ea"/>
              <a:cs typeface="+mn-ea"/>
            </a:endParaRPr>
          </a:p>
          <a:p>
            <a:pPr indent="457200" eaLnBrk="1" hangingPunct="1"/>
            <a:endParaRPr lang="en-US" altLang="zh-CN" sz="2000" b="1" dirty="0">
              <a:blipFill>
                <a:blip r:embed="rId5"/>
                <a:stretch>
                  <a:fillRect/>
                </a:stretch>
              </a:blipFill>
              <a:latin typeface="+mn-lt"/>
              <a:ea typeface="+mn-ea"/>
              <a:cs typeface="+mn-ea"/>
            </a:endParaRPr>
          </a:p>
          <a:p>
            <a:pPr indent="457200"/>
            <a:r>
              <a:rPr lang="zh-CN" altLang="zh-CN" b="1" dirty="0">
                <a:blipFill>
                  <a:blip r:embed="rId5"/>
                  <a:stretch>
                    <a:fillRect/>
                  </a:stretch>
                </a:blipFill>
                <a:latin typeface="+mn-lt"/>
                <a:ea typeface="+mn-ea"/>
                <a:cs typeface="+mn-ea"/>
              </a:rPr>
              <a:t>设备端接收到数据“</a:t>
            </a:r>
            <a:r>
              <a:rPr lang="en-US" altLang="zh-CN" b="1" dirty="0">
                <a:blipFill>
                  <a:blip r:embed="rId5"/>
                  <a:stretch>
                    <a:fillRect/>
                  </a:stretch>
                </a:blipFill>
                <a:latin typeface="+mn-lt"/>
                <a:ea typeface="+mn-ea"/>
                <a:cs typeface="+mn-ea"/>
              </a:rPr>
              <a:t>2023</a:t>
            </a:r>
            <a:r>
              <a:rPr lang="zh-CN" altLang="zh-CN" b="1" dirty="0">
                <a:blipFill>
                  <a:blip r:embed="rId5"/>
                  <a:stretch>
                    <a:fillRect/>
                  </a:stretch>
                </a:blipFill>
                <a:latin typeface="+mn-lt"/>
                <a:ea typeface="+mn-ea"/>
                <a:cs typeface="+mn-ea"/>
              </a:rPr>
              <a:t>”后，通过</a:t>
            </a:r>
            <a:r>
              <a:rPr lang="en-US" altLang="zh-CN" b="1" dirty="0">
                <a:blipFill>
                  <a:blip r:embed="rId5"/>
                  <a:stretch>
                    <a:fillRect/>
                  </a:stretch>
                </a:blipFill>
                <a:latin typeface="+mn-lt"/>
                <a:ea typeface="+mn-ea"/>
                <a:cs typeface="+mn-ea"/>
              </a:rPr>
              <a:t>M2M</a:t>
            </a:r>
            <a:r>
              <a:rPr lang="zh-CN" altLang="zh-CN" b="1" dirty="0">
                <a:blipFill>
                  <a:blip r:embed="rId5"/>
                  <a:stretch>
                    <a:fillRect/>
                  </a:stretch>
                </a:blipFill>
                <a:latin typeface="+mn-lt"/>
                <a:ea typeface="+mn-ea"/>
                <a:cs typeface="+mn-ea"/>
              </a:rPr>
              <a:t>转发给堡垒机，如</a:t>
            </a:r>
            <a:r>
              <a:rPr lang="zh-CN" altLang="en-US" b="1" dirty="0">
                <a:blipFill>
                  <a:blip r:embed="rId5"/>
                  <a:stretch>
                    <a:fillRect/>
                  </a:stretch>
                </a:blipFill>
                <a:latin typeface="+mn-lt"/>
                <a:ea typeface="+mn-ea"/>
                <a:cs typeface="+mn-ea"/>
              </a:rPr>
              <a:t>下图所示。</a:t>
            </a:r>
            <a:endParaRPr lang="en-US" altLang="zh-CN" b="1" dirty="0">
              <a:blipFill>
                <a:blip r:embed="rId5"/>
                <a:stretch>
                  <a:fillRect/>
                </a:stretch>
              </a:blipFill>
              <a:latin typeface="+mn-lt"/>
              <a:ea typeface="+mn-ea"/>
              <a:cs typeface="+mn-ea"/>
            </a:endParaRPr>
          </a:p>
          <a:p>
            <a:pPr indent="457200"/>
            <a:endParaRPr lang="en-US" altLang="zh-CN" b="1" dirty="0">
              <a:blipFill>
                <a:blip r:embed="rId5"/>
                <a:stretch>
                  <a:fillRect/>
                </a:stretch>
              </a:blipFill>
              <a:latin typeface="+mn-lt"/>
              <a:ea typeface="+mn-ea"/>
              <a:cs typeface="+mn-ea"/>
            </a:endParaRPr>
          </a:p>
          <a:p>
            <a:pPr indent="457200"/>
            <a:r>
              <a:rPr lang="zh-CN" altLang="zh-CN" b="1" dirty="0">
                <a:blipFill>
                  <a:blip r:embed="rId5"/>
                  <a:stretch>
                    <a:fillRect/>
                  </a:stretch>
                </a:blipFill>
                <a:latin typeface="+mn-lt"/>
                <a:ea typeface="+mn-ea"/>
                <a:cs typeface="+mn-ea"/>
              </a:rPr>
              <a:t>堡垒机负责接受设备端传输过来的数据并通过</a:t>
            </a:r>
            <a:r>
              <a:rPr lang="en-US" altLang="zh-CN" b="1" dirty="0">
                <a:blipFill>
                  <a:blip r:embed="rId5"/>
                  <a:stretch>
                    <a:fillRect/>
                  </a:stretch>
                </a:blipFill>
                <a:latin typeface="+mn-lt"/>
                <a:ea typeface="+mn-ea"/>
                <a:cs typeface="+mn-ea"/>
              </a:rPr>
              <a:t>MQTT</a:t>
            </a:r>
            <a:r>
              <a:rPr lang="zh-CN" altLang="zh-CN" b="1" dirty="0">
                <a:blipFill>
                  <a:blip r:embed="rId5"/>
                  <a:stretch>
                    <a:fillRect/>
                  </a:stretch>
                </a:blipFill>
                <a:latin typeface="+mn-lt"/>
                <a:ea typeface="+mn-ea"/>
                <a:cs typeface="+mn-ea"/>
              </a:rPr>
              <a:t>协议转发至华为云，堡垒机交互华为云部分代码如</a:t>
            </a:r>
            <a:r>
              <a:rPr lang="zh-CN" altLang="en-US" b="1" dirty="0">
                <a:blipFill>
                  <a:blip r:embed="rId5"/>
                  <a:stretch>
                    <a:fillRect/>
                  </a:stretch>
                </a:blipFill>
                <a:latin typeface="+mn-lt"/>
                <a:ea typeface="+mn-ea"/>
                <a:cs typeface="+mn-ea"/>
              </a:rPr>
              <a:t>右</a:t>
            </a:r>
            <a:r>
              <a:rPr lang="zh-CN" altLang="zh-CN" b="1" dirty="0">
                <a:blipFill>
                  <a:blip r:embed="rId5"/>
                  <a:stretch>
                    <a:fillRect/>
                  </a:stretch>
                </a:blipFill>
                <a:latin typeface="+mn-lt"/>
                <a:ea typeface="+mn-ea"/>
                <a:cs typeface="+mn-ea"/>
              </a:rPr>
              <a:t>图所示。</a:t>
            </a:r>
          </a:p>
          <a:p>
            <a:pPr indent="457200" eaLnBrk="1" hangingPunct="1"/>
            <a:r>
              <a:rPr lang="zh-CN" altLang="zh-CN" b="1" dirty="0">
                <a:blipFill>
                  <a:blip r:embed="rId5"/>
                  <a:stretch>
                    <a:fillRect/>
                  </a:stretch>
                </a:blipFill>
                <a:latin typeface="+mn-lt"/>
                <a:ea typeface="+mn-ea"/>
                <a:cs typeface="+mn-ea"/>
              </a:rPr>
              <a:t> </a:t>
            </a:r>
            <a:endParaRPr lang="zh-CN" altLang="en-US" b="1" dirty="0">
              <a:blipFill>
                <a:blip r:embed="rId5"/>
                <a:stretch>
                  <a:fillRect/>
                </a:stretch>
              </a:blip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211F0C-81F3-B7FE-1C88-154D4C92A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9033" y="49869"/>
            <a:ext cx="3809447" cy="67582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05E4C9-C15D-59AF-0407-5E04FAF61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272" y="3475794"/>
            <a:ext cx="4484528" cy="2947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41724" y="1561679"/>
            <a:ext cx="1013079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blipFill>
                  <a:blip r:embed="rId6"/>
                  <a:stretch>
                    <a:fillRect/>
                  </a:stretch>
                </a:blipFill>
                <a:latin typeface="+mn-lt"/>
                <a:ea typeface="+mn-ea"/>
                <a:cs typeface="+mn-ea"/>
              </a:rPr>
              <a:t>       </a:t>
            </a:r>
            <a:r>
              <a:rPr lang="zh-CN" altLang="zh-CN" b="1" dirty="0">
                <a:blipFill>
                  <a:blip r:embed="rId6"/>
                  <a:stretch>
                    <a:fillRect/>
                  </a:stretch>
                </a:blipFill>
                <a:latin typeface="+mn-lt"/>
                <a:ea typeface="+mn-ea"/>
                <a:cs typeface="+mn-ea"/>
              </a:rPr>
              <a:t>堡垒机编译与烧录过程与设备端一致，这里不再重复。完成烧录后通过串口工具监控堡垒机</a:t>
            </a:r>
            <a:r>
              <a:rPr lang="zh-CN" altLang="en-US" b="1" dirty="0">
                <a:blipFill>
                  <a:blip r:embed="rId6"/>
                  <a:stretch>
                    <a:fillRect/>
                  </a:stretch>
                </a:blipFill>
                <a:latin typeface="+mn-lt"/>
                <a:ea typeface="+mn-ea"/>
                <a:cs typeface="+mn-ea"/>
              </a:rPr>
              <a:t>，可以看到堡垒机成功接受了设备端发送的</a:t>
            </a:r>
            <a:r>
              <a:rPr lang="en" altLang="zh-CN" b="1" dirty="0">
                <a:blipFill>
                  <a:blip r:embed="rId6"/>
                  <a:stretch>
                    <a:fillRect/>
                  </a:stretch>
                </a:blipFill>
                <a:latin typeface="+mn-lt"/>
                <a:ea typeface="+mn-ea"/>
                <a:cs typeface="+mn-ea"/>
              </a:rPr>
              <a:t>NFC</a:t>
            </a:r>
            <a:r>
              <a:rPr lang="zh-CN" altLang="en-US" b="1" dirty="0">
                <a:blipFill>
                  <a:blip r:embed="rId6"/>
                  <a:stretch>
                    <a:fillRect/>
                  </a:stretch>
                </a:blipFill>
                <a:latin typeface="+mn-lt"/>
                <a:ea typeface="+mn-ea"/>
                <a:cs typeface="+mn-ea"/>
              </a:rPr>
              <a:t>标签信息，并将其转发至华为云，华为云也接受到了堡垒机上传的数据， </a:t>
            </a:r>
            <a:endParaRPr lang="zh-CN" altLang="en-US" b="1" dirty="0">
              <a:blipFill>
                <a:blip r:embed="rId6"/>
                <a:stretch>
                  <a:fillRect/>
                </a:stretch>
              </a:blip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工作汇报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7BC785-C215-6D18-908B-913BA9D6E6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5068" y="2902770"/>
            <a:ext cx="8964102" cy="29383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blipFill>
                  <a:blip r:embed="rId7"/>
                  <a:stretch>
                    <a:fillRect/>
                  </a:stretch>
                </a:blipFill>
                <a:cs typeface="+mn-ea"/>
                <a:sym typeface="+mn-lt"/>
              </a:rPr>
              <a:t>工作汇报</a:t>
            </a:r>
          </a:p>
        </p:txBody>
      </p:sp>
      <p:sp>
        <p:nvSpPr>
          <p:cNvPr id="13" name="文本框 1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76236" y="1304421"/>
            <a:ext cx="5191942" cy="4579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华为云与显示端的数据交互</a:t>
            </a:r>
          </a:p>
          <a:p>
            <a:pPr indent="266700" algn="just">
              <a:lnSpc>
                <a:spcPct val="150000"/>
              </a:lnSpc>
            </a:pP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这里</a:t>
            </a:r>
            <a:r>
              <a:rPr lang="zh-CN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为了演示效果，显示终端由</a:t>
            </a:r>
            <a:r>
              <a:rPr lang="en-US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Python</a:t>
            </a:r>
            <a:r>
              <a:rPr lang="zh-CN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中的</a:t>
            </a:r>
            <a:r>
              <a:rPr lang="en-US" altLang="zh-CN" sz="1800" kern="100" dirty="0" err="1">
                <a:effectLst/>
                <a:latin typeface="+mn-ea"/>
                <a:ea typeface="+mn-ea"/>
                <a:cs typeface="Times New Roman" panose="02020603050405020304" pitchFamily="18" charset="0"/>
              </a:rPr>
              <a:t>Tkinter</a:t>
            </a:r>
            <a:r>
              <a:rPr lang="zh-CN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库进行构写。主线程中运行着主窗口函数，子线程中运行着订阅华为云</a:t>
            </a:r>
            <a:r>
              <a:rPr lang="en-US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Topic</a:t>
            </a:r>
            <a:r>
              <a:rPr lang="zh-CN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的功能函数与</a:t>
            </a:r>
            <a:r>
              <a:rPr lang="en-US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callback</a:t>
            </a:r>
            <a:r>
              <a:rPr lang="zh-CN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函数。在未获得数据前，其运行结果如</a:t>
            </a:r>
            <a:r>
              <a:rPr lang="zh-CN" altLang="en-US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右上</a:t>
            </a:r>
            <a:r>
              <a:rPr lang="zh-CN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图所示。</a:t>
            </a:r>
            <a:endParaRPr lang="en-US" altLang="zh-CN" sz="1800" kern="100" dirty="0"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endParaRPr lang="en-US" altLang="zh-CN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</a:pPr>
            <a:r>
              <a:rPr lang="zh-CN" altLang="en-US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当子线程中获得华为云下行的</a:t>
            </a:r>
            <a:r>
              <a:rPr lang="en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NFC</a:t>
            </a:r>
            <a:r>
              <a:rPr lang="zh-CN" altLang="en-US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数据后，其会将界面数据进行更新，如右下图所示。此时，</a:t>
            </a:r>
            <a:r>
              <a:rPr lang="en" altLang="zh-CN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NFC</a:t>
            </a:r>
            <a:r>
              <a:rPr lang="zh-CN" altLang="en-US" sz="1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数据信息已更新至展示端。</a:t>
            </a:r>
          </a:p>
          <a:p>
            <a:pPr indent="266700" algn="just">
              <a:lnSpc>
                <a:spcPct val="150000"/>
              </a:lnSpc>
            </a:pPr>
            <a:endParaRPr lang="zh-CN" altLang="zh-CN" sz="1800" kern="100" dirty="0">
              <a:effectLst/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663427-F2CD-5DC6-1397-8D1D19BCD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4687" y="785814"/>
            <a:ext cx="4749451" cy="28085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0F6D46-AD9F-F96E-B131-134115F02E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4055" y="4219630"/>
            <a:ext cx="5473793" cy="19618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 rot="16200000" flipH="1">
            <a:off x="244188" y="4348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6200000" flipH="1">
            <a:off x="244188" y="13777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6200000" flipH="1">
            <a:off x="244188" y="232070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H="1">
            <a:off x="244188" y="326363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任意多边形: 形状 22"/>
          <p:cNvSpPr/>
          <p:nvPr/>
        </p:nvSpPr>
        <p:spPr>
          <a:xfrm rot="16200000" flipH="1">
            <a:off x="244188" y="4206557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16200000" flipH="1">
            <a:off x="244188" y="5149482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任意多边形: 形状 24"/>
          <p:cNvSpPr/>
          <p:nvPr/>
        </p:nvSpPr>
        <p:spPr>
          <a:xfrm rot="16200000" flipH="1">
            <a:off x="244188" y="6092404"/>
            <a:ext cx="330740" cy="330740"/>
          </a:xfrm>
          <a:custGeom>
            <a:avLst/>
            <a:gdLst>
              <a:gd name="connsiteX0" fmla="*/ 0 w 330740"/>
              <a:gd name="connsiteY0" fmla="*/ 165370 h 330740"/>
              <a:gd name="connsiteX1" fmla="*/ 165370 w 330740"/>
              <a:gd name="connsiteY1" fmla="*/ 330740 h 330740"/>
              <a:gd name="connsiteX2" fmla="*/ 330740 w 330740"/>
              <a:gd name="connsiteY2" fmla="*/ 165370 h 330740"/>
              <a:gd name="connsiteX3" fmla="*/ 165370 w 330740"/>
              <a:gd name="connsiteY3" fmla="*/ 0 h 330740"/>
              <a:gd name="connsiteX4" fmla="*/ 0 w 330740"/>
              <a:gd name="connsiteY4" fmla="*/ 165370 h 33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40" h="330740">
                <a:moveTo>
                  <a:pt x="0" y="165370"/>
                </a:moveTo>
                <a:cubicBezTo>
                  <a:pt x="0" y="256701"/>
                  <a:pt x="74039" y="330740"/>
                  <a:pt x="165370" y="330740"/>
                </a:cubicBezTo>
                <a:cubicBezTo>
                  <a:pt x="256701" y="330740"/>
                  <a:pt x="330740" y="256701"/>
                  <a:pt x="330740" y="165370"/>
                </a:cubicBezTo>
                <a:cubicBezTo>
                  <a:pt x="330740" y="74039"/>
                  <a:pt x="256701" y="0"/>
                  <a:pt x="165370" y="0"/>
                </a:cubicBezTo>
                <a:cubicBezTo>
                  <a:pt x="74039" y="0"/>
                  <a:pt x="0" y="74039"/>
                  <a:pt x="0" y="165370"/>
                </a:cubicBez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079106" y="338617"/>
            <a:ext cx="325943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blipFill>
                  <a:blip r:embed="rId7"/>
                  <a:stretch>
                    <a:fillRect/>
                  </a:stretch>
                </a:blipFill>
                <a:cs typeface="+mn-ea"/>
                <a:sym typeface="+mn-lt"/>
              </a:rPr>
              <a:t>工作汇报</a:t>
            </a:r>
          </a:p>
        </p:txBody>
      </p:sp>
      <p:sp>
        <p:nvSpPr>
          <p:cNvPr id="13" name="文本框 1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7687" y="997790"/>
            <a:ext cx="8504555" cy="28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数据显示查询平台</a:t>
            </a:r>
          </a:p>
          <a:p>
            <a:pPr eaLnBrk="1" hangingPunct="1"/>
            <a:endParaRPr lang="en-US" altLang="zh-CN" sz="2000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/>
            <a:r>
              <a:rPr lang="zh-CN" altLang="en-US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       实现了微信小程序端以及</a:t>
            </a:r>
            <a:r>
              <a:rPr lang="en-US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Web</a:t>
            </a:r>
            <a:r>
              <a:rPr lang="zh-CN" altLang="en-US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端的数据显示查询系统。</a:t>
            </a:r>
            <a:endParaRPr lang="en-US" altLang="zh-CN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/>
            <a:endParaRPr lang="en-US" altLang="zh-CN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/>
            <a:r>
              <a:rPr lang="zh-CN" altLang="en-US" dirty="0">
                <a:solidFill>
                  <a:srgbClr val="0D0D0D"/>
                </a:solidFill>
                <a:latin typeface="+mn-lt"/>
                <a:ea typeface="+mn-ea"/>
                <a:cs typeface="+mn-ea"/>
                <a:sym typeface="+mn-lt"/>
              </a:rPr>
              <a:t>       小程序端相对偏向于用户使用。用户登录后，我们按照时间倒序显示出对应手机号待取的快递，当点击某一项时，会显示出该快递在货架上的实时位置，效果如图所示。</a:t>
            </a:r>
          </a:p>
          <a:p>
            <a:pPr eaLnBrk="1" hangingPunct="1"/>
            <a:endParaRPr lang="en-US" altLang="zh-CN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/>
            <a:endParaRPr lang="zh-CN" altLang="en-US" dirty="0">
              <a:solidFill>
                <a:srgbClr val="0D0D0D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410671-FADB-FF8F-2E55-8984E7513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118" y="3098260"/>
            <a:ext cx="6345138" cy="3684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OCwiaGRpZCI6ImU1M2Q1MmQ3ZGYxNjYzMjQyOWMxODA1MWU1ZGFkM2UzIiwidXNlckNvdW50Ijo4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920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tfmabrb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1165</Words>
  <Application>Microsoft Macintosh PowerPoint</Application>
  <PresentationFormat>宽屏</PresentationFormat>
  <Paragraphs>99</Paragraphs>
  <Slides>18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微软雅黑 Light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姚 慧娟</dc:creator>
  <cp:lastModifiedBy>童奕凡 林</cp:lastModifiedBy>
  <cp:revision>45</cp:revision>
  <dcterms:created xsi:type="dcterms:W3CDTF">2024-07-10T13:13:00Z</dcterms:created>
  <dcterms:modified xsi:type="dcterms:W3CDTF">2024-07-17T15:53:25Z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KSOTemplateUUID">
    <vt:lpwstr>v1.0_mb_P83kjEKhsV6f4gENNx0wRQ==</vt:lpwstr>
  </property>
  <property fmtid="{D5CDD505-2E9C-101B-9397-08002B2CF9AE}" pid="4" name="ICV">
    <vt:lpwstr>072677C51940C92B99278E66D8BFE2E5_41</vt:lpwstr>
  </property>
</Properties>
</file>